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2" r:id="rId1"/>
  </p:sldMasterIdLst>
  <p:handoutMasterIdLst>
    <p:handoutMasterId r:id="rId3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6"/>
    <p:restoredTop sz="94581"/>
  </p:normalViewPr>
  <p:slideViewPr>
    <p:cSldViewPr snapToGrid="0" snapToObjects="1">
      <p:cViewPr>
        <p:scale>
          <a:sx n="124" d="100"/>
          <a:sy n="124" d="100"/>
        </p:scale>
        <p:origin x="173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BB0EE-91DC-E948-81A0-5428C0E6F84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6B20-B70B-054C-8E29-AC99CA5D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2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1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7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92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4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F73B60-BEE5-7447-9B2C-DCFCF0B1BA5D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3F27F-30E2-154B-BD9D-840BB62EE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hyperlink" Target="http://www.erkolcstant-tanitok.h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kapcsolat@erkolcstant-tanitok.h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erkölcstan</a:t>
            </a:r>
            <a:r>
              <a:rPr lang="en-US" dirty="0" smtClean="0"/>
              <a:t> (</a:t>
            </a:r>
            <a:r>
              <a:rPr lang="en-US" dirty="0" err="1" smtClean="0"/>
              <a:t>etika</a:t>
            </a:r>
            <a:r>
              <a:rPr lang="en-US" dirty="0" smtClean="0"/>
              <a:t>) </a:t>
            </a:r>
            <a:r>
              <a:rPr lang="en-US" dirty="0" err="1" smtClean="0"/>
              <a:t>tantárgy</a:t>
            </a:r>
            <a:r>
              <a:rPr lang="en-US" dirty="0" smtClean="0"/>
              <a:t> </a:t>
            </a:r>
            <a:r>
              <a:rPr lang="en-US" dirty="0" err="1" smtClean="0"/>
              <a:t>tanítása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46357"/>
            <a:ext cx="6815669" cy="1032041"/>
          </a:xfrm>
        </p:spPr>
        <p:txBody>
          <a:bodyPr/>
          <a:lstStyle/>
          <a:p>
            <a:r>
              <a:rPr lang="en-US" dirty="0" err="1" smtClean="0"/>
              <a:t>Fenyődi</a:t>
            </a:r>
            <a:r>
              <a:rPr lang="en-US" dirty="0" smtClean="0"/>
              <a:t> Andrea</a:t>
            </a:r>
          </a:p>
          <a:p>
            <a:r>
              <a:rPr lang="en-US" dirty="0" err="1" smtClean="0"/>
              <a:t>www.erkolcstant-tanitok.hu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5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1047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ea typeface="ＭＳ Ｐゴシック" charset="-128"/>
              </a:rPr>
              <a:t>Hogyan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alakul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ki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az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egyénben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az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 err="1">
                <a:ea typeface="ＭＳ Ｐゴシック" charset="-128"/>
              </a:rPr>
              <a:t>erkölcs</a:t>
            </a:r>
            <a:r>
              <a:rPr lang="en-US" altLang="en-US" dirty="0">
                <a:ea typeface="ＭＳ Ｐゴシック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923979" cy="347399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hu-HU" altLang="en-US" dirty="0">
                <a:ea typeface="Geneva" charset="0"/>
              </a:rPr>
              <a:t>Az erkölcsi </a:t>
            </a:r>
            <a:r>
              <a:rPr lang="hu-HU" altLang="en-US" i="1" dirty="0">
                <a:ea typeface="Geneva" charset="0"/>
              </a:rPr>
              <a:t>nevelés</a:t>
            </a:r>
            <a:r>
              <a:rPr lang="hu-HU" altLang="en-US" dirty="0">
                <a:ea typeface="Geneva" charset="0"/>
              </a:rPr>
              <a:t> </a:t>
            </a:r>
            <a:r>
              <a:rPr lang="hu-HU" altLang="en-US" i="1" dirty="0">
                <a:ea typeface="Geneva" charset="0"/>
              </a:rPr>
              <a:t>– tanulás </a:t>
            </a:r>
            <a:r>
              <a:rPr lang="hu-HU" altLang="en-US" dirty="0">
                <a:ea typeface="Geneva" charset="0"/>
              </a:rPr>
              <a:t>nem az iskolában </a:t>
            </a:r>
            <a:r>
              <a:rPr lang="hu-HU" altLang="en-US" dirty="0" smtClean="0">
                <a:ea typeface="Geneva" charset="0"/>
              </a:rPr>
              <a:t>kezdődik, </a:t>
            </a:r>
            <a:r>
              <a:rPr lang="hu-HU" altLang="en-US" dirty="0" smtClean="0">
                <a:ea typeface="Geneva" charset="0"/>
              </a:rPr>
              <a:t>és </a:t>
            </a:r>
            <a:r>
              <a:rPr lang="hu-HU" altLang="en-US" dirty="0">
                <a:ea typeface="Geneva" charset="0"/>
              </a:rPr>
              <a:t>nem </a:t>
            </a:r>
            <a:r>
              <a:rPr lang="hu-HU" altLang="en-US" dirty="0" smtClean="0">
                <a:ea typeface="Geneva" charset="0"/>
              </a:rPr>
              <a:t>ott </a:t>
            </a:r>
            <a:r>
              <a:rPr lang="hu-HU" altLang="en-US" dirty="0">
                <a:ea typeface="Geneva" charset="0"/>
              </a:rPr>
              <a:t>zajlik a legintenzívebben. </a:t>
            </a:r>
          </a:p>
          <a:p>
            <a:pPr marL="0" indent="0">
              <a:spcBef>
                <a:spcPct val="0"/>
              </a:spcBef>
            </a:pPr>
            <a:r>
              <a:rPr lang="hu-HU" altLang="en-US" dirty="0">
                <a:ea typeface="Geneva" charset="0"/>
              </a:rPr>
              <a:t>A gyerek </a:t>
            </a:r>
            <a:r>
              <a:rPr lang="hu-HU" altLang="en-US" u="sng" dirty="0">
                <a:ea typeface="Geneva" charset="0"/>
              </a:rPr>
              <a:t>minden</a:t>
            </a:r>
            <a:r>
              <a:rPr lang="hu-HU" altLang="en-US" dirty="0">
                <a:ea typeface="Geneva" charset="0"/>
              </a:rPr>
              <a:t> élethelyzetben mintát kap, </a:t>
            </a:r>
            <a:r>
              <a:rPr lang="hu-HU" altLang="en-US" dirty="0" smtClean="0">
                <a:ea typeface="Geneva" charset="0"/>
              </a:rPr>
              <a:t>és </a:t>
            </a:r>
            <a:r>
              <a:rPr lang="hu-HU" altLang="en-US" u="sng" dirty="0">
                <a:ea typeface="Geneva" charset="0"/>
              </a:rPr>
              <a:t>értelmezi</a:t>
            </a:r>
            <a:r>
              <a:rPr lang="hu-HU" altLang="en-US" dirty="0">
                <a:ea typeface="Geneva" charset="0"/>
              </a:rPr>
              <a:t> is a „helyes viselkedés, cselekedet” fogalmát.</a:t>
            </a:r>
          </a:p>
          <a:p>
            <a:pPr marL="0" indent="0">
              <a:spcBef>
                <a:spcPct val="0"/>
              </a:spcBef>
            </a:pPr>
            <a:r>
              <a:rPr lang="hu-HU" altLang="en-US" dirty="0">
                <a:ea typeface="Geneva" charset="0"/>
              </a:rPr>
              <a:t>Mindig saját, </a:t>
            </a:r>
            <a:r>
              <a:rPr lang="hu-HU" altLang="en-US" u="sng" dirty="0">
                <a:ea typeface="Geneva" charset="0"/>
              </a:rPr>
              <a:t>egyéni értékrend </a:t>
            </a:r>
            <a:r>
              <a:rPr lang="hu-HU" altLang="en-US" dirty="0">
                <a:ea typeface="Geneva" charset="0"/>
              </a:rPr>
              <a:t>alakul ki, elsősorban </a:t>
            </a:r>
            <a:r>
              <a:rPr lang="hu-HU" altLang="en-US" u="sng" dirty="0">
                <a:ea typeface="Geneva" charset="0"/>
              </a:rPr>
              <a:t>környezeti</a:t>
            </a:r>
            <a:r>
              <a:rPr lang="hu-HU" altLang="en-US" dirty="0">
                <a:ea typeface="Geneva" charset="0"/>
              </a:rPr>
              <a:t> hatásra. De adott kulturális közegben hasonlók a tapasztalatok – </a:t>
            </a:r>
            <a:r>
              <a:rPr lang="hu-HU" altLang="en-US" dirty="0" smtClean="0">
                <a:ea typeface="Geneva" charset="0"/>
              </a:rPr>
              <a:t>a viselkedésformák</a:t>
            </a:r>
            <a:r>
              <a:rPr lang="hu-HU" altLang="en-US" dirty="0">
                <a:ea typeface="Geneva" charset="0"/>
              </a:rPr>
              <a:t>, ítéletek.</a:t>
            </a:r>
          </a:p>
          <a:p>
            <a:pPr marL="0" indent="0">
              <a:spcBef>
                <a:spcPct val="0"/>
              </a:spcBef>
            </a:pPr>
            <a:r>
              <a:rPr lang="hu-HU" altLang="en-US" dirty="0">
                <a:ea typeface="Geneva" charset="0"/>
              </a:rPr>
              <a:t>Ellentétes, ellentmondó tapasztalatok </a:t>
            </a:r>
            <a:r>
              <a:rPr lang="hu-HU" altLang="en-US" dirty="0" smtClean="0">
                <a:ea typeface="Geneva" charset="0"/>
              </a:rPr>
              <a:t>is születhetnek</a:t>
            </a:r>
            <a:r>
              <a:rPr lang="hu-HU" altLang="en-US" dirty="0">
                <a:ea typeface="Geneva" charset="0"/>
              </a:rPr>
              <a:t>.</a:t>
            </a:r>
          </a:p>
          <a:p>
            <a:pPr marL="0" indent="0">
              <a:spcBef>
                <a:spcPct val="0"/>
              </a:spcBef>
            </a:pPr>
            <a:r>
              <a:rPr lang="hu-HU" altLang="en-US" dirty="0">
                <a:ea typeface="Geneva" charset="0"/>
              </a:rPr>
              <a:t>Az erkölcsi ítéletek </a:t>
            </a:r>
            <a:r>
              <a:rPr lang="hu-HU" altLang="en-US" u="sng" dirty="0">
                <a:ea typeface="Geneva" charset="0"/>
              </a:rPr>
              <a:t>egy része</a:t>
            </a:r>
            <a:r>
              <a:rPr lang="hu-HU" altLang="en-US" dirty="0">
                <a:ea typeface="Geneva" charset="0"/>
              </a:rPr>
              <a:t> tudatos és önvizsgálat alatt van.</a:t>
            </a:r>
          </a:p>
          <a:p>
            <a:pPr marL="0" indent="0">
              <a:spcBef>
                <a:spcPct val="0"/>
              </a:spcBef>
            </a:pPr>
            <a:r>
              <a:rPr lang="hu-HU" altLang="en-US" dirty="0">
                <a:ea typeface="Geneva" charset="0"/>
              </a:rPr>
              <a:t>Arról is elképzelései születnek, mit gondolnak az ő  viselkedéséről a többiek. Ehhez vagy alkalmazkodik vagy nem. Alkalmazkodás – adaptívabb</a:t>
            </a:r>
            <a:r>
              <a:rPr lang="hu-HU" altLang="en-US" dirty="0" smtClean="0">
                <a:ea typeface="Geneva" charset="0"/>
              </a:rPr>
              <a:t>.</a:t>
            </a:r>
          </a:p>
          <a:p>
            <a:pPr marL="0" indent="0">
              <a:spcBef>
                <a:spcPct val="0"/>
              </a:spcBef>
            </a:pPr>
            <a:endParaRPr lang="hu-HU" altLang="en-US" dirty="0" smtClean="0">
              <a:ea typeface="Geneva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altLang="en-US" b="1" dirty="0" smtClean="0">
                <a:ea typeface="Geneva" charset="0"/>
              </a:rPr>
              <a:t>Konstruktivista-kognitív tanuláselmélet alapján / Evolúciós pszichológia - etika</a:t>
            </a:r>
            <a:endParaRPr lang="hu-HU" altLang="en-US" b="1" dirty="0"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5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Tantárgyi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 </a:t>
            </a:r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altLang="en-US" sz="2800" b="1" dirty="0">
                <a:latin typeface="Arial" charset="0"/>
              </a:rPr>
              <a:t>Gyermekközpontúság, a gyermek tisztelete</a:t>
            </a:r>
            <a:endParaRPr lang="en-US" altLang="en-US" sz="2800" b="1" dirty="0">
              <a:latin typeface="Arial" charset="0"/>
            </a:endParaRPr>
          </a:p>
          <a:p>
            <a:pPr marL="0" indent="0"/>
            <a:r>
              <a:rPr lang="hu-HU" altLang="en-US" dirty="0">
                <a:latin typeface="Arial" charset="0"/>
              </a:rPr>
              <a:t>A gyermek tudásából, tapasztalataiból, világnézetéből indulunk ki</a:t>
            </a:r>
          </a:p>
          <a:p>
            <a:pPr marL="0" indent="0"/>
            <a:r>
              <a:rPr lang="hu-HU" altLang="en-US" dirty="0">
                <a:latin typeface="Arial" charset="0"/>
              </a:rPr>
              <a:t>A gyermek is tudhatja vagy felfedezheti, amit mi tudunk</a:t>
            </a:r>
            <a:endParaRPr lang="en-US" altLang="en-US" dirty="0">
              <a:latin typeface="Arial" charset="0"/>
            </a:endParaRPr>
          </a:p>
          <a:p>
            <a:pPr marL="0" indent="0"/>
            <a:r>
              <a:rPr lang="hu-HU" altLang="en-US" dirty="0">
                <a:latin typeface="Arial" charset="0"/>
              </a:rPr>
              <a:t>A gyermek útkeresését támogatjuk</a:t>
            </a:r>
            <a:endParaRPr lang="en-US" altLang="en-US" dirty="0">
              <a:latin typeface="Arial" charset="0"/>
            </a:endParaRPr>
          </a:p>
          <a:p>
            <a:pPr marL="0" indent="0"/>
            <a:r>
              <a:rPr lang="hu-HU" altLang="en-US" dirty="0" smtClean="0">
                <a:latin typeface="Arial" charset="0"/>
              </a:rPr>
              <a:t>A </a:t>
            </a:r>
            <a:r>
              <a:rPr lang="hu-HU" altLang="en-US" dirty="0">
                <a:latin typeface="Arial" charset="0"/>
              </a:rPr>
              <a:t>gyermek saját értelmezéseit használjuk</a:t>
            </a:r>
            <a:endParaRPr lang="en-US" altLang="en-US" dirty="0">
              <a:latin typeface="Arial" charset="0"/>
            </a:endParaRPr>
          </a:p>
          <a:p>
            <a:pPr marL="0" indent="0"/>
            <a:r>
              <a:rPr lang="hu-HU" altLang="en-US" dirty="0" smtClean="0">
                <a:latin typeface="Arial" charset="0"/>
              </a:rPr>
              <a:t>A </a:t>
            </a:r>
            <a:r>
              <a:rPr lang="hu-HU" altLang="en-US" dirty="0">
                <a:latin typeface="Arial" charset="0"/>
              </a:rPr>
              <a:t>gyermek világához (világról alkotott tudásához) közel álló helyzeteket keresünk</a:t>
            </a:r>
            <a:endParaRPr lang="en-US" altLang="en-US" dirty="0">
              <a:latin typeface="Arial" charset="0"/>
            </a:endParaRPr>
          </a:p>
          <a:p>
            <a:pPr marL="0" indent="0"/>
            <a:r>
              <a:rPr lang="hu-HU" altLang="en-US" dirty="0">
                <a:latin typeface="Arial" charset="0"/>
              </a:rPr>
              <a:t>A gyermek ítéleteit tiszteletben tartjuk</a:t>
            </a:r>
          </a:p>
          <a:p>
            <a:pPr marL="0" indent="0"/>
            <a:r>
              <a:rPr lang="hu-HU" altLang="en-US" dirty="0">
                <a:latin typeface="Arial" charset="0"/>
              </a:rPr>
              <a:t>A gyerekek egymástól is </a:t>
            </a:r>
            <a:r>
              <a:rPr lang="hu-HU" altLang="en-US" dirty="0" smtClean="0">
                <a:latin typeface="Arial" charset="0"/>
              </a:rPr>
              <a:t>tanulnak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Tantárgyi</a:t>
            </a:r>
            <a:r>
              <a:rPr lang="en-US" dirty="0" smtClean="0"/>
              <a:t> </a:t>
            </a:r>
            <a:r>
              <a:rPr lang="en-US" dirty="0" err="1" smtClean="0"/>
              <a:t>koncepció</a:t>
            </a:r>
            <a:r>
              <a:rPr lang="en-US" dirty="0" smtClean="0"/>
              <a:t> 5.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690" y="2556931"/>
            <a:ext cx="10417995" cy="3555111"/>
          </a:xfrm>
        </p:spPr>
        <p:txBody>
          <a:bodyPr>
            <a:normAutofit fontScale="92500" lnSpcReduction="10000"/>
          </a:bodyPr>
          <a:lstStyle/>
          <a:p>
            <a:r>
              <a:rPr lang="hu-HU" altLang="en-US" dirty="0">
                <a:ea typeface="ＭＳ Ｐゴシック" charset="-128"/>
              </a:rPr>
              <a:t>Az erkölcstanórán a gyerekekben eddig kialakult </a:t>
            </a:r>
            <a:r>
              <a:rPr lang="hu-HU" altLang="en-US" dirty="0" smtClean="0">
                <a:ea typeface="ＭＳ Ｐゴシック" charset="-128"/>
              </a:rPr>
              <a:t>és </a:t>
            </a:r>
            <a:r>
              <a:rPr lang="hu-HU" altLang="en-US" dirty="0">
                <a:ea typeface="ＭＳ Ｐゴシック" charset="-128"/>
              </a:rPr>
              <a:t>folyamatosan alakuló, nagyrészt implicit erkölcsi felfogást elkezdjük tudatosítani, felszínre hozni, </a:t>
            </a:r>
            <a:r>
              <a:rPr lang="hu-HU" altLang="en-US" dirty="0" smtClean="0">
                <a:ea typeface="ＭＳ Ｐゴシック" charset="-128"/>
              </a:rPr>
              <a:t>vizsgálni. Önismeret: a világhoz való viszony </a:t>
            </a:r>
            <a:r>
              <a:rPr lang="hu-HU" altLang="en-US" dirty="0" smtClean="0">
                <a:ea typeface="ＭＳ Ｐゴシック" charset="-128"/>
              </a:rPr>
              <a:t>(Ezért a tartalmi részek elnevezése: </a:t>
            </a:r>
            <a:r>
              <a:rPr lang="hu-HU" altLang="en-US" i="1" dirty="0" smtClean="0">
                <a:ea typeface="ＭＳ Ｐゴシック" charset="-128"/>
              </a:rPr>
              <a:t>Én </a:t>
            </a:r>
            <a:r>
              <a:rPr lang="hu-HU" altLang="en-US" i="1" dirty="0" smtClean="0">
                <a:ea typeface="ＭＳ Ｐゴシック" charset="-128"/>
              </a:rPr>
              <a:t>és a ...</a:t>
            </a:r>
            <a:r>
              <a:rPr lang="hu-HU" altLang="en-US" dirty="0" smtClean="0">
                <a:ea typeface="ＭＳ Ｐゴシック" charset="-128"/>
              </a:rPr>
              <a:t>)</a:t>
            </a:r>
            <a:endParaRPr lang="en-US" altLang="en-US" dirty="0">
              <a:ea typeface="ＭＳ Ｐゴシック" charset="-128"/>
            </a:endParaRPr>
          </a:p>
          <a:p>
            <a:r>
              <a:rPr lang="hu-HU" altLang="en-US" dirty="0">
                <a:ea typeface="ＭＳ Ｐゴシック" charset="-128"/>
              </a:rPr>
              <a:t>Az erkölcsi döntés választás egy adott helyzetben </a:t>
            </a:r>
            <a:r>
              <a:rPr lang="hu-HU" altLang="en-US" dirty="0" smtClean="0">
                <a:ea typeface="ＭＳ Ｐゴシック" charset="-128"/>
              </a:rPr>
              <a:t>több </a:t>
            </a:r>
            <a:r>
              <a:rPr lang="hu-HU" altLang="en-US" dirty="0">
                <a:ea typeface="ＭＳ Ｐゴシック" charset="-128"/>
              </a:rPr>
              <a:t>lehetséges cselekvés vagy következtetés között, </a:t>
            </a:r>
            <a:r>
              <a:rPr lang="hu-HU" altLang="en-US" dirty="0" smtClean="0">
                <a:ea typeface="ＭＳ Ｐゴシック" charset="-128"/>
              </a:rPr>
              <a:t>az </a:t>
            </a:r>
            <a:r>
              <a:rPr lang="hu-HU" altLang="en-US" dirty="0">
                <a:ea typeface="ＭＳ Ｐゴシック" charset="-128"/>
              </a:rPr>
              <a:t>erkölcstanórán </a:t>
            </a:r>
            <a:r>
              <a:rPr lang="hu-HU" altLang="en-US" dirty="0" smtClean="0">
                <a:ea typeface="ＭＳ Ｐゴシック" charset="-128"/>
              </a:rPr>
              <a:t>ilyen </a:t>
            </a:r>
            <a:r>
              <a:rPr lang="hu-HU" altLang="en-US" dirty="0">
                <a:ea typeface="ＭＳ Ｐゴシック" charset="-128"/>
              </a:rPr>
              <a:t>helyzeteket </a:t>
            </a:r>
            <a:r>
              <a:rPr lang="hu-HU" altLang="en-US" dirty="0" smtClean="0">
                <a:ea typeface="ＭＳ Ｐゴシック" charset="-128"/>
              </a:rPr>
              <a:t>vizsgálunk </a:t>
            </a:r>
            <a:r>
              <a:rPr lang="hu-HU" altLang="en-US" dirty="0">
                <a:ea typeface="ＭＳ Ｐゴシック" charset="-128"/>
              </a:rPr>
              <a:t>meg</a:t>
            </a:r>
            <a:r>
              <a:rPr lang="hu-HU" altLang="en-US" dirty="0" smtClean="0">
                <a:ea typeface="ＭＳ Ｐゴシック" charset="-128"/>
              </a:rPr>
              <a:t>.</a:t>
            </a:r>
          </a:p>
          <a:p>
            <a:r>
              <a:rPr lang="hu-HU" altLang="en-US" dirty="0" smtClean="0">
                <a:ea typeface="ＭＳ Ｐゴシック" charset="-128"/>
              </a:rPr>
              <a:t>A tantárgy szélesebb értelemben személyiségfejlesztéssel és szociális kompetencia-fejlesztéssel foglalkozik.</a:t>
            </a:r>
            <a:endParaRPr lang="hu-HU" altLang="en-US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b="1" dirty="0" smtClean="0"/>
              <a:t>	ÉRTÉKFEJLESZTÉS 			</a:t>
            </a:r>
            <a:r>
              <a:rPr lang="en-US" altLang="en-US" b="1" dirty="0" smtClean="0"/>
              <a:t>	KÉPESSÉGFEJLESZTÉS</a:t>
            </a:r>
            <a:r>
              <a:rPr lang="en-US" altLang="en-US" b="1" dirty="0" smtClean="0"/>
              <a:t>		 				</a:t>
            </a:r>
            <a:r>
              <a:rPr lang="en-US" altLang="en-US" b="1" dirty="0" smtClean="0"/>
              <a:t>ERKÖLCSI </a:t>
            </a:r>
            <a:r>
              <a:rPr lang="en-US" altLang="en-US" b="1" dirty="0" smtClean="0"/>
              <a:t>GONDOLKODÁS 			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ISMERET 	</a:t>
            </a:r>
            <a:r>
              <a:rPr lang="en-US" altLang="en-US" b="1" dirty="0" smtClean="0"/>
              <a:t>			ÖNREFLEXIÓ</a:t>
            </a:r>
            <a:r>
              <a:rPr lang="en-US" altLang="en-US" b="1" dirty="0"/>
              <a:t>, </a:t>
            </a:r>
            <a:r>
              <a:rPr lang="en-US" altLang="en-US" b="1" dirty="0" smtClean="0"/>
              <a:t>TUDATOSÍTÁS </a:t>
            </a:r>
            <a:r>
              <a:rPr lang="en-US" altLang="en-US" b="1" dirty="0" smtClean="0"/>
              <a:t>		 VISELKEDÉSEK</a:t>
            </a:r>
            <a:r>
              <a:rPr lang="en-US" altLang="en-US" b="1" dirty="0"/>
              <a:t>, </a:t>
            </a:r>
            <a:r>
              <a:rPr lang="en-US" altLang="en-US" b="1" dirty="0" smtClean="0"/>
              <a:t>TECHNIKÁK</a:t>
            </a:r>
            <a:endParaRPr lang="hu-HU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90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83552"/>
          </a:xfrm>
        </p:spPr>
        <p:txBody>
          <a:bodyPr/>
          <a:lstStyle/>
          <a:p>
            <a:r>
              <a:rPr lang="hu-HU" altLang="en-US">
                <a:ea typeface="ＭＳ Ｐゴシック" charset="-128"/>
              </a:rPr>
              <a:t>A pedagógus szerepe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en-US" u="sng" dirty="0" smtClean="0">
                <a:ea typeface="ＭＳ Ｐゴシック" charset="-128"/>
              </a:rPr>
              <a:t>Kérdés</a:t>
            </a:r>
            <a:r>
              <a:rPr lang="hu-HU" altLang="en-US" u="sng" dirty="0">
                <a:ea typeface="ＭＳ Ｐゴシック" charset="-128"/>
              </a:rPr>
              <a:t>: </a:t>
            </a:r>
            <a:r>
              <a:rPr lang="hu-HU" altLang="en-US" i="1" dirty="0">
                <a:ea typeface="ＭＳ Ｐゴシック" charset="-128"/>
              </a:rPr>
              <a:t>A pedagógus</a:t>
            </a:r>
            <a:r>
              <a:rPr lang="hu-HU" altLang="en-US" dirty="0">
                <a:ea typeface="ＭＳ Ｐゴシック" charset="-128"/>
              </a:rPr>
              <a:t> </a:t>
            </a:r>
            <a:r>
              <a:rPr lang="hu-HU" altLang="en-US" i="1" dirty="0">
                <a:ea typeface="ＭＳ Ｐゴシック" charset="-128"/>
              </a:rPr>
              <a:t>a tudás hordozója? Megmondjuk-e, mi a helyes?</a:t>
            </a:r>
            <a:endParaRPr lang="en-US" altLang="en-US" i="1" dirty="0">
              <a:ea typeface="ＭＳ Ｐゴシック" charset="-128"/>
            </a:endParaRPr>
          </a:p>
          <a:p>
            <a:r>
              <a:rPr lang="hu-HU" altLang="en-US" dirty="0" smtClean="0">
                <a:ea typeface="Geneva" charset="0"/>
              </a:rPr>
              <a:t>A </a:t>
            </a:r>
            <a:r>
              <a:rPr lang="hu-HU" altLang="en-US" dirty="0">
                <a:ea typeface="Geneva" charset="0"/>
              </a:rPr>
              <a:t>figyelem a pedagógusról a gyerekre </a:t>
            </a:r>
            <a:r>
              <a:rPr lang="hu-HU" altLang="en-US" dirty="0" smtClean="0">
                <a:ea typeface="Geneva" charset="0"/>
              </a:rPr>
              <a:t>fordul / az őszinte érdeklődés fontos</a:t>
            </a:r>
            <a:endParaRPr lang="hu-HU" altLang="en-US" dirty="0">
              <a:ea typeface="Geneva" charset="0"/>
            </a:endParaRPr>
          </a:p>
          <a:p>
            <a:r>
              <a:rPr lang="hu-HU" altLang="en-US" b="1" dirty="0">
                <a:ea typeface="Geneva" charset="0"/>
              </a:rPr>
              <a:t>Moderátor</a:t>
            </a:r>
            <a:r>
              <a:rPr lang="hu-HU" altLang="en-US" dirty="0">
                <a:ea typeface="Geneva" charset="0"/>
              </a:rPr>
              <a:t> – új szerep: beszélgetést tereli, mederben tartja, vita feltételeit biztosítja</a:t>
            </a:r>
          </a:p>
          <a:p>
            <a:r>
              <a:rPr lang="en-US" altLang="en-US" dirty="0">
                <a:ea typeface="Geneva" charset="0"/>
              </a:rPr>
              <a:t>S</a:t>
            </a:r>
            <a:r>
              <a:rPr lang="hu-HU" altLang="en-US" dirty="0" err="1">
                <a:ea typeface="Geneva" charset="0"/>
              </a:rPr>
              <a:t>aját</a:t>
            </a:r>
            <a:r>
              <a:rPr lang="hu-HU" altLang="en-US" dirty="0">
                <a:ea typeface="Geneva" charset="0"/>
              </a:rPr>
              <a:t> meglátásai ugyanúgy fontosak, mint a gyereké – a közösség tagja</a:t>
            </a:r>
          </a:p>
          <a:p>
            <a:r>
              <a:rPr lang="hu-HU" altLang="en-US" dirty="0">
                <a:ea typeface="Geneva" charset="0"/>
              </a:rPr>
              <a:t>A szükséges </a:t>
            </a:r>
            <a:r>
              <a:rPr lang="hu-HU" altLang="en-US" b="1" dirty="0">
                <a:ea typeface="Geneva" charset="0"/>
              </a:rPr>
              <a:t>információt</a:t>
            </a:r>
            <a:r>
              <a:rPr lang="hu-HU" altLang="en-US" dirty="0">
                <a:ea typeface="Geneva" charset="0"/>
              </a:rPr>
              <a:t>, tényanyagot biztosítja</a:t>
            </a:r>
          </a:p>
          <a:p>
            <a:r>
              <a:rPr lang="en-US" altLang="en-US" dirty="0">
                <a:ea typeface="Geneva" charset="0"/>
              </a:rPr>
              <a:t>R</a:t>
            </a:r>
            <a:r>
              <a:rPr lang="hu-HU" altLang="en-US" b="1" dirty="0" err="1">
                <a:ea typeface="Geneva" charset="0"/>
              </a:rPr>
              <a:t>ugalmasság</a:t>
            </a:r>
            <a:r>
              <a:rPr lang="hu-HU" altLang="en-US" dirty="0">
                <a:ea typeface="Geneva" charset="0"/>
              </a:rPr>
              <a:t> az óra </a:t>
            </a:r>
            <a:r>
              <a:rPr lang="hu-HU" altLang="en-US" dirty="0" smtClean="0">
                <a:ea typeface="Geneva" charset="0"/>
              </a:rPr>
              <a:t>vezetésében, a tananyag szervezésében </a:t>
            </a:r>
            <a:r>
              <a:rPr lang="hu-HU" altLang="en-US" dirty="0">
                <a:ea typeface="Geneva" charset="0"/>
              </a:rPr>
              <a:t>– gyerekek </a:t>
            </a:r>
            <a:r>
              <a:rPr lang="hu-HU" altLang="en-US" dirty="0" smtClean="0">
                <a:ea typeface="Geneva" charset="0"/>
              </a:rPr>
              <a:t>reakciójához, érdeklődéséhez </a:t>
            </a:r>
            <a:r>
              <a:rPr lang="hu-HU" altLang="en-US" dirty="0">
                <a:ea typeface="Geneva" charset="0"/>
              </a:rPr>
              <a:t>igazodni</a:t>
            </a:r>
            <a:endParaRPr lang="hu-HU" altLang="en-US" b="1" dirty="0">
              <a:ea typeface="Geneva" charset="0"/>
            </a:endParaRPr>
          </a:p>
          <a:p>
            <a:r>
              <a:rPr lang="en-US" altLang="en-US" dirty="0">
                <a:ea typeface="Geneva" charset="0"/>
              </a:rPr>
              <a:t>T</a:t>
            </a:r>
            <a:r>
              <a:rPr lang="hu-HU" altLang="en-US" dirty="0" err="1">
                <a:ea typeface="Geneva" charset="0"/>
              </a:rPr>
              <a:t>ürelem</a:t>
            </a:r>
            <a:r>
              <a:rPr lang="hu-HU" altLang="en-US" dirty="0">
                <a:ea typeface="Geneva" charset="0"/>
              </a:rPr>
              <a:t>, idő: a gyerek </a:t>
            </a:r>
            <a:r>
              <a:rPr lang="hu-HU" altLang="en-US" dirty="0" smtClean="0">
                <a:ea typeface="Geneva" charset="0"/>
              </a:rPr>
              <a:t>maga fedezze </a:t>
            </a:r>
            <a:r>
              <a:rPr lang="hu-HU" altLang="en-US" dirty="0">
                <a:ea typeface="Geneva" charset="0"/>
              </a:rPr>
              <a:t>fel az értékeket – tartósabb hatás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5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 </a:t>
            </a:r>
            <a:r>
              <a:rPr lang="en-US" altLang="en-US" dirty="0" err="1"/>
              <a:t>t</a:t>
            </a:r>
            <a:r>
              <a:rPr lang="en-US" altLang="en-US" dirty="0" err="1" smtClean="0"/>
              <a:t>anulás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területei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05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b="1" dirty="0" err="1" smtClean="0"/>
              <a:t>Kognitív</a:t>
            </a:r>
            <a:r>
              <a:rPr lang="en-US" altLang="en-US" b="1" dirty="0" smtClean="0"/>
              <a:t> 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tapasztalat</a:t>
            </a:r>
            <a:r>
              <a:rPr lang="en-US" altLang="en-US" dirty="0"/>
              <a:t>, </a:t>
            </a:r>
            <a:r>
              <a:rPr lang="en-US" altLang="en-US" dirty="0" err="1"/>
              <a:t>véleményalkotás</a:t>
            </a:r>
            <a:r>
              <a:rPr lang="en-US" altLang="en-US" dirty="0"/>
              <a:t>, vita, </a:t>
            </a:r>
            <a:r>
              <a:rPr lang="en-US" altLang="en-US" dirty="0" err="1"/>
              <a:t>érvelés</a:t>
            </a:r>
            <a:r>
              <a:rPr lang="en-US" altLang="en-US" dirty="0"/>
              <a:t>, </a:t>
            </a:r>
            <a:r>
              <a:rPr lang="en-US" altLang="en-US" dirty="0" err="1"/>
              <a:t>önreflexió</a:t>
            </a:r>
            <a:r>
              <a:rPr lang="en-US" altLang="en-US" dirty="0"/>
              <a:t>, </a:t>
            </a:r>
            <a:r>
              <a:rPr lang="en-US" altLang="en-US" dirty="0" err="1"/>
              <a:t>metatudás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b="1" dirty="0" err="1" smtClean="0"/>
              <a:t>Érzelmi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b="1" dirty="0" err="1"/>
              <a:t>attitűd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tapasztalat</a:t>
            </a:r>
            <a:r>
              <a:rPr lang="en-US" altLang="en-US" dirty="0"/>
              <a:t> </a:t>
            </a:r>
            <a:r>
              <a:rPr lang="en-US" altLang="en-US" dirty="0" err="1"/>
              <a:t>érzelmi</a:t>
            </a:r>
            <a:r>
              <a:rPr lang="en-US" altLang="en-US" dirty="0"/>
              <a:t> </a:t>
            </a:r>
            <a:r>
              <a:rPr lang="en-US" altLang="en-US" dirty="0" err="1"/>
              <a:t>oldala</a:t>
            </a:r>
            <a:r>
              <a:rPr lang="en-US" altLang="en-US" dirty="0"/>
              <a:t>, </a:t>
            </a:r>
            <a:r>
              <a:rPr lang="en-US" altLang="en-US" dirty="0" err="1"/>
              <a:t>énfeltárás</a:t>
            </a:r>
            <a:r>
              <a:rPr lang="en-US" altLang="en-US" dirty="0"/>
              <a:t>, </a:t>
            </a:r>
            <a:r>
              <a:rPr lang="en-US" altLang="en-US" dirty="0" err="1"/>
              <a:t>filmek</a:t>
            </a:r>
            <a:r>
              <a:rPr lang="en-US" altLang="en-US" dirty="0"/>
              <a:t>, </a:t>
            </a:r>
            <a:r>
              <a:rPr lang="en-US" altLang="en-US" dirty="0" err="1"/>
              <a:t>történetek</a:t>
            </a:r>
            <a:r>
              <a:rPr lang="en-US" altLang="en-US" dirty="0"/>
              <a:t>, </a:t>
            </a:r>
            <a:r>
              <a:rPr lang="en-US" altLang="en-US" dirty="0" err="1"/>
              <a:t>azonosulás</a:t>
            </a:r>
            <a:r>
              <a:rPr lang="en-US" altLang="en-US" dirty="0"/>
              <a:t>, </a:t>
            </a:r>
            <a:r>
              <a:rPr lang="en-US" altLang="en-US" dirty="0" err="1"/>
              <a:t>empátia</a:t>
            </a:r>
            <a:r>
              <a:rPr lang="en-US" altLang="en-US" dirty="0"/>
              <a:t>, </a:t>
            </a:r>
            <a:r>
              <a:rPr lang="en-US" altLang="en-US" dirty="0" err="1"/>
              <a:t>nézőpontváltás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marL="0" indent="0"/>
            <a:r>
              <a:rPr lang="en-US" altLang="en-US" b="1" dirty="0" err="1"/>
              <a:t>Előzetes</a:t>
            </a:r>
            <a:r>
              <a:rPr lang="en-US" altLang="en-US" b="1" dirty="0"/>
              <a:t> </a:t>
            </a:r>
            <a:r>
              <a:rPr lang="en-US" altLang="en-US" b="1" dirty="0" err="1"/>
              <a:t>tudás</a:t>
            </a:r>
            <a:r>
              <a:rPr lang="en-US" altLang="en-US" b="1" dirty="0"/>
              <a:t>, implicit </a:t>
            </a:r>
            <a:r>
              <a:rPr lang="en-US" altLang="en-US" b="1" dirty="0" err="1"/>
              <a:t>tudás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asszociációk</a:t>
            </a:r>
            <a:r>
              <a:rPr lang="en-US" altLang="en-US" dirty="0"/>
              <a:t>, </a:t>
            </a:r>
            <a:r>
              <a:rPr lang="en-US" altLang="en-US" dirty="0" err="1"/>
              <a:t>képek</a:t>
            </a:r>
            <a:r>
              <a:rPr lang="en-US" altLang="en-US" dirty="0"/>
              <a:t>, </a:t>
            </a:r>
            <a:r>
              <a:rPr lang="en-US" altLang="en-US" dirty="0" err="1"/>
              <a:t>alkotások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b="1" dirty="0" err="1" smtClean="0"/>
              <a:t>Technikák</a:t>
            </a:r>
            <a:r>
              <a:rPr lang="en-US" altLang="en-US" b="1" dirty="0"/>
              <a:t>, </a:t>
            </a:r>
            <a:r>
              <a:rPr lang="en-US" altLang="en-US" b="1" dirty="0" err="1"/>
              <a:t>gyakorlat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szabályalkotás</a:t>
            </a:r>
            <a:r>
              <a:rPr lang="en-US" altLang="en-US" dirty="0"/>
              <a:t>, </a:t>
            </a:r>
            <a:r>
              <a:rPr lang="en-US" altLang="en-US" dirty="0" err="1"/>
              <a:t>kommunikációs</a:t>
            </a:r>
            <a:r>
              <a:rPr lang="en-US" altLang="en-US" dirty="0"/>
              <a:t> </a:t>
            </a:r>
            <a:r>
              <a:rPr lang="en-US" altLang="en-US" dirty="0" err="1"/>
              <a:t>technikák</a:t>
            </a:r>
            <a:r>
              <a:rPr lang="en-US" altLang="en-US" dirty="0"/>
              <a:t>, </a:t>
            </a:r>
            <a:r>
              <a:rPr lang="en-US" altLang="en-US" dirty="0" err="1"/>
              <a:t>problémamegoldás</a:t>
            </a:r>
            <a:r>
              <a:rPr lang="en-US" altLang="en-US" dirty="0"/>
              <a:t>, </a:t>
            </a:r>
            <a:r>
              <a:rPr lang="en-US" altLang="en-US" dirty="0" err="1"/>
              <a:t>vitastruktúrák</a:t>
            </a:r>
            <a:r>
              <a:rPr lang="en-US" altLang="en-US" dirty="0"/>
              <a:t>, </a:t>
            </a:r>
            <a:r>
              <a:rPr lang="en-US" altLang="en-US" dirty="0" err="1"/>
              <a:t>szituációs</a:t>
            </a:r>
            <a:r>
              <a:rPr lang="en-US" altLang="en-US" dirty="0"/>
              <a:t> </a:t>
            </a:r>
            <a:r>
              <a:rPr lang="en-US" altLang="en-US" dirty="0" err="1"/>
              <a:t>játék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b="1" dirty="0" err="1" smtClean="0"/>
              <a:t>Csoportszint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megismerés</a:t>
            </a:r>
            <a:r>
              <a:rPr lang="en-US" altLang="en-US" dirty="0"/>
              <a:t>, </a:t>
            </a:r>
            <a:r>
              <a:rPr lang="en-US" altLang="en-US" dirty="0" err="1"/>
              <a:t>együttműködés</a:t>
            </a:r>
            <a:r>
              <a:rPr lang="en-US" altLang="en-US" dirty="0"/>
              <a:t>, </a:t>
            </a:r>
            <a:r>
              <a:rPr lang="en-US" altLang="en-US" dirty="0" err="1"/>
              <a:t>projektek</a:t>
            </a:r>
            <a:r>
              <a:rPr lang="en-US" altLang="en-US" dirty="0"/>
              <a:t>, </a:t>
            </a:r>
            <a:r>
              <a:rPr lang="en-US" altLang="en-US" dirty="0" err="1"/>
              <a:t>iskolán</a:t>
            </a:r>
            <a:r>
              <a:rPr lang="en-US" altLang="en-US" dirty="0"/>
              <a:t> </a:t>
            </a:r>
            <a:r>
              <a:rPr lang="en-US" altLang="en-US" dirty="0" err="1"/>
              <a:t>kívüli</a:t>
            </a:r>
            <a:r>
              <a:rPr lang="en-US" altLang="en-US" dirty="0"/>
              <a:t> </a:t>
            </a:r>
            <a:r>
              <a:rPr lang="en-US" altLang="en-US" dirty="0" err="1"/>
              <a:t>tevékenység</a:t>
            </a:r>
            <a:r>
              <a:rPr lang="en-US" altLang="en-US" dirty="0"/>
              <a:t>, </a:t>
            </a:r>
            <a:r>
              <a:rPr lang="en-US" altLang="en-US" dirty="0" err="1" smtClean="0"/>
              <a:t>játék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9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Tantárgyi</a:t>
            </a:r>
            <a:r>
              <a:rPr lang="en-US" dirty="0" smtClean="0"/>
              <a:t> </a:t>
            </a:r>
            <a:r>
              <a:rPr lang="en-US" dirty="0" err="1" smtClean="0"/>
              <a:t>tartalom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5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Előzmények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hu-HU" altLang="en-US" dirty="0"/>
              <a:t>Etika, emberismeret, gyermekfilozófia, osztályfőnöki </a:t>
            </a:r>
            <a:r>
              <a:rPr lang="hu-HU" altLang="en-US" dirty="0" smtClean="0"/>
              <a:t>óra, „beszélgetőkörök</a:t>
            </a:r>
            <a:r>
              <a:rPr lang="hu-HU" altLang="en-US" dirty="0" smtClean="0"/>
              <a:t>”, szociális kompetencia fejlesztése</a:t>
            </a:r>
            <a:endParaRPr lang="hu-HU" altLang="en-US" dirty="0" smtClean="0"/>
          </a:p>
          <a:p>
            <a:pPr marL="0" indent="0">
              <a:buNone/>
            </a:pPr>
            <a:r>
              <a:rPr lang="hu-HU" altLang="en-US" b="1" dirty="0" err="1" smtClean="0"/>
              <a:t>Nat</a:t>
            </a:r>
            <a:r>
              <a:rPr lang="hu-HU" altLang="en-US" b="1" dirty="0" smtClean="0"/>
              <a:t>:</a:t>
            </a:r>
          </a:p>
          <a:p>
            <a:pPr marL="0" indent="0">
              <a:buNone/>
            </a:pP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Alsó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tagozat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: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O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̈n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-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és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társismeret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Értékek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és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normák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Felső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tagozat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: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Az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emberi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természet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Erkölcsi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személyiség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Társas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kapcsolatok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Az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emberi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társadalom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, A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vallás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>
                <a:latin typeface="Baskerville" charset="0"/>
                <a:ea typeface="Baskerville" charset="0"/>
                <a:cs typeface="Baskerville" charset="0"/>
              </a:rPr>
              <a:t>világa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 </a:t>
            </a:r>
            <a:endParaRPr lang="en-US" alt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buNone/>
            </a:pPr>
            <a:r>
              <a:rPr lang="en-US" altLang="en-US" b="1" dirty="0" err="1" smtClean="0">
                <a:ea typeface="Baskerville" charset="0"/>
                <a:cs typeface="Baskerville" charset="0"/>
              </a:rPr>
              <a:t>Kerettanterv</a:t>
            </a:r>
            <a:r>
              <a:rPr lang="en-US" altLang="en-US" b="1" dirty="0" smtClean="0">
                <a:ea typeface="Baskerville" charset="0"/>
                <a:cs typeface="Baskerville" charset="0"/>
              </a:rPr>
              <a:t>:</a:t>
            </a:r>
          </a:p>
          <a:p>
            <a:pPr marL="0" indent="0">
              <a:buNone/>
            </a:pP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Spirális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tematika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–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hálóba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rendezve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/ a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felső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tagozat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témakörei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alsóba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 is </a:t>
            </a:r>
            <a:r>
              <a:rPr lang="en-US" altLang="en-US" dirty="0" err="1" smtClean="0">
                <a:latin typeface="Baskerville" charset="0"/>
                <a:ea typeface="Baskerville" charset="0"/>
                <a:cs typeface="Baskerville" charset="0"/>
              </a:rPr>
              <a:t>átkerültek</a:t>
            </a:r>
            <a:endParaRPr lang="en-US" altLang="en-US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buNone/>
            </a:pPr>
            <a:endParaRPr lang="hu-HU" alt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051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Kerettantervi</a:t>
            </a:r>
            <a:r>
              <a:rPr lang="en-US" dirty="0" smtClean="0"/>
              <a:t> </a:t>
            </a:r>
            <a:r>
              <a:rPr lang="en-US" dirty="0" err="1" smtClean="0"/>
              <a:t>szerkezet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1363"/>
          </a:xfrm>
        </p:spPr>
        <p:txBody>
          <a:bodyPr>
            <a:normAutofit lnSpcReduction="10000"/>
          </a:bodyPr>
          <a:lstStyle/>
          <a:p>
            <a:r>
              <a:rPr lang="hu-HU" altLang="en-US" b="1" dirty="0"/>
              <a:t>Vertikális</a:t>
            </a:r>
            <a:r>
              <a:rPr lang="hu-HU" altLang="en-US" dirty="0"/>
              <a:t> – ugyanaz a hat nagy témakör kétévente ismétlődik, ugyanazzal a témával egyre érettebben találkoznak a tanulók</a:t>
            </a:r>
            <a:endParaRPr lang="en-US" altLang="en-US" dirty="0"/>
          </a:p>
          <a:p>
            <a:r>
              <a:rPr lang="hu-HU" altLang="en-US" b="1" dirty="0"/>
              <a:t>Horizontális</a:t>
            </a:r>
            <a:r>
              <a:rPr lang="hu-HU" altLang="en-US" dirty="0"/>
              <a:t> – a hat nagy témakör az egyéntől, </a:t>
            </a:r>
            <a:br>
              <a:rPr lang="hu-HU" altLang="en-US" dirty="0"/>
            </a:br>
            <a:r>
              <a:rPr lang="hu-HU" altLang="en-US" dirty="0"/>
              <a:t>az önismerettől indul ki, majd a társkapcsolatok világán át a közösségekbe érkezik, utána kilép a környezetbe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hu-HU" altLang="en-US" b="1" dirty="0">
                <a:solidFill>
                  <a:schemeClr val="accent1"/>
                </a:solidFill>
                <a:latin typeface="Impact" charset="0"/>
              </a:rPr>
              <a:t>1. </a:t>
            </a:r>
            <a:r>
              <a:rPr lang="hu-HU" altLang="en-US" b="1" dirty="0">
                <a:latin typeface="Impact" charset="0"/>
              </a:rPr>
              <a:t>Én magam 		   </a:t>
            </a:r>
            <a:r>
              <a:rPr lang="hu-HU" altLang="en-US" b="1" dirty="0" smtClean="0">
                <a:latin typeface="Impact" charset="0"/>
              </a:rPr>
              <a:t>			</a:t>
            </a:r>
            <a:r>
              <a:rPr lang="hu-HU" altLang="en-US" b="1" dirty="0" smtClean="0">
                <a:latin typeface="Impact" charset="0"/>
              </a:rPr>
              <a:t>	</a:t>
            </a:r>
            <a:r>
              <a:rPr lang="hu-HU" altLang="en-US" b="1" dirty="0" smtClean="0">
                <a:solidFill>
                  <a:srgbClr val="AD0101"/>
                </a:solidFill>
                <a:latin typeface="Impact" charset="0"/>
              </a:rPr>
              <a:t>4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. </a:t>
            </a:r>
            <a:r>
              <a:rPr lang="hu-HU" altLang="en-US" b="1" dirty="0">
                <a:latin typeface="Impact" charset="0"/>
              </a:rPr>
              <a:t>Én és tágabb közösségeim </a:t>
            </a:r>
            <a:r>
              <a:rPr lang="hu-HU" altLang="en-US" b="1" dirty="0" smtClean="0">
                <a:latin typeface="Impact" charset="0"/>
              </a:rPr>
              <a:t>		</a:t>
            </a:r>
            <a:r>
              <a:rPr lang="hu-HU" altLang="en-US" b="1" dirty="0">
                <a:latin typeface="Impact" charset="0"/>
              </a:rPr>
              <a:t>		          </a:t>
            </a:r>
          </a:p>
          <a:p>
            <a:pPr marL="0" indent="0">
              <a:buNone/>
            </a:pPr>
            <a:r>
              <a:rPr lang="hu-HU" altLang="en-US" b="1" dirty="0" smtClean="0">
                <a:solidFill>
                  <a:srgbClr val="AD0101"/>
                </a:solidFill>
                <a:latin typeface="Impact" charset="0"/>
              </a:rPr>
              <a:t>	2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. </a:t>
            </a:r>
            <a:r>
              <a:rPr lang="hu-HU" altLang="en-US" b="1" dirty="0">
                <a:latin typeface="Impact" charset="0"/>
              </a:rPr>
              <a:t>Én és a társaim </a:t>
            </a:r>
            <a:r>
              <a:rPr lang="hu-HU" altLang="en-US" b="1" dirty="0">
                <a:latin typeface="Impact" charset="0"/>
              </a:rPr>
              <a:t>	   </a:t>
            </a:r>
            <a:r>
              <a:rPr lang="hu-HU" altLang="en-US" b="1" dirty="0" smtClean="0">
                <a:latin typeface="Impact" charset="0"/>
              </a:rPr>
              <a:t>	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 </a:t>
            </a:r>
            <a:r>
              <a:rPr lang="hu-HU" altLang="en-US" b="1" dirty="0" smtClean="0">
                <a:solidFill>
                  <a:srgbClr val="AD0101"/>
                </a:solidFill>
                <a:latin typeface="Impact" charset="0"/>
              </a:rPr>
              <a:t>				5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. </a:t>
            </a:r>
            <a:r>
              <a:rPr lang="hu-HU" altLang="en-US" b="1" dirty="0">
                <a:latin typeface="Impact" charset="0"/>
              </a:rPr>
              <a:t>Én és a környezetem </a:t>
            </a:r>
            <a:endParaRPr lang="hu-HU" altLang="en-US" b="1" dirty="0">
              <a:latin typeface="Impact" charset="0"/>
            </a:endParaRPr>
          </a:p>
          <a:p>
            <a:pPr marL="0" indent="0">
              <a:buNone/>
            </a:pPr>
            <a:r>
              <a:rPr lang="hu-HU" altLang="en-US" b="1" dirty="0" smtClean="0">
                <a:solidFill>
                  <a:srgbClr val="AD0101"/>
                </a:solidFill>
                <a:latin typeface="Impact" charset="0"/>
              </a:rPr>
              <a:t>		3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. </a:t>
            </a:r>
            <a:r>
              <a:rPr lang="hu-HU" altLang="en-US" b="1" dirty="0">
                <a:latin typeface="Impact" charset="0"/>
              </a:rPr>
              <a:t>Én és közvetlen közösségeim </a:t>
            </a:r>
            <a:r>
              <a:rPr lang="hu-HU" altLang="en-US" b="1" dirty="0">
                <a:latin typeface="Impact" charset="0"/>
              </a:rPr>
              <a:t>	             </a:t>
            </a:r>
            <a:r>
              <a:rPr lang="hu-HU" altLang="en-US" b="1" dirty="0" smtClean="0">
                <a:latin typeface="Impact" charset="0"/>
              </a:rPr>
              <a:t>		</a:t>
            </a:r>
            <a:r>
              <a:rPr lang="hu-HU" altLang="en-US" b="1" dirty="0" smtClean="0">
                <a:solidFill>
                  <a:srgbClr val="AD0101"/>
                </a:solidFill>
                <a:latin typeface="Impact" charset="0"/>
              </a:rPr>
              <a:t>6</a:t>
            </a:r>
            <a:r>
              <a:rPr lang="hu-HU" altLang="en-US" b="1" dirty="0">
                <a:solidFill>
                  <a:srgbClr val="AD0101"/>
                </a:solidFill>
                <a:latin typeface="Impact" charset="0"/>
              </a:rPr>
              <a:t>. </a:t>
            </a:r>
            <a:r>
              <a:rPr lang="hu-HU" altLang="en-US" b="1" dirty="0">
                <a:latin typeface="Impact" charset="0"/>
              </a:rPr>
              <a:t>Én és a mindenség</a:t>
            </a:r>
            <a:endParaRPr lang="en-US" altLang="en-US" dirty="0">
              <a:latin typeface="Impac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en-US" dirty="0"/>
              <a:t>Tematikai háló – példa </a:t>
            </a:r>
            <a:br>
              <a:rPr lang="hu-HU" altLang="en-US" dirty="0"/>
            </a:br>
            <a:r>
              <a:rPr lang="hu-HU" altLang="en-US" dirty="0" smtClean="0"/>
              <a:t>2. témakör Én </a:t>
            </a:r>
            <a:r>
              <a:rPr lang="hu-HU" altLang="en-US" dirty="0" smtClean="0"/>
              <a:t>és a társaim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895813"/>
              </p:ext>
            </p:extLst>
          </p:nvPr>
        </p:nvGraphicFramePr>
        <p:xfrm>
          <a:off x="1295400" y="2557463"/>
          <a:ext cx="9601200" cy="334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/>
                <a:gridCol w="2654300"/>
                <a:gridCol w="2514599"/>
                <a:gridCol w="2286001"/>
              </a:tblGrid>
              <a:tr h="95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1-2 évf.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Én és ők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mpact" charset="0"/>
                        <a:ea typeface="Geneva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3-4 évf.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Közösségben és egyedül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mpact" charset="0"/>
                        <a:ea typeface="Geneva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5-6 évf.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Kapcsolat, barátság, szeretet 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mpact" charset="0"/>
                        <a:ea typeface="Geneva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7-8 évf.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Impact" charset="0"/>
                          <a:ea typeface="Geneva" charset="0"/>
                        </a:rPr>
                        <a:t>Párkapcsolat, szerelem  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Impact" charset="0"/>
                        <a:ea typeface="Geneva" charset="0"/>
                      </a:endParaRPr>
                    </a:p>
                  </a:txBody>
                  <a:tcPr marL="91439" marR="91439"/>
                </a:tc>
              </a:tr>
              <a:tr h="387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Akiket ismerek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Az igazi barát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Különféle kapcsolataim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Vonzódás</a:t>
                      </a:r>
                      <a:endParaRPr lang="en-US" dirty="0"/>
                    </a:p>
                  </a:txBody>
                  <a:tcPr marL="91439" marR="91439"/>
                </a:tc>
              </a:tr>
              <a:tr h="6685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Kapcsolatba lépek másokkal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Békében </a:t>
                      </a:r>
                      <a:b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</a:b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és haragban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Baráti kapcsolatok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Geneva" charset="0"/>
                      </a:endParaRPr>
                    </a:p>
                    <a:p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0" lang="hu-HU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Együttjárás</a:t>
                      </a: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 </a:t>
                      </a:r>
                      <a:endParaRPr lang="en-US" dirty="0"/>
                    </a:p>
                  </a:txBody>
                  <a:tcPr marL="91439" marR="91439"/>
                </a:tc>
              </a:tr>
              <a:tr h="6685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Gondolataim és érzéseim kifejezése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Elfogadva </a:t>
                      </a:r>
                      <a:b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</a:b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és elutasítva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A kapcsolat ápolása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Geneva" charset="0"/>
                      </a:endParaRPr>
                    </a:p>
                    <a:p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Házasság, család</a:t>
                      </a:r>
                      <a:endParaRPr lang="en-US" dirty="0"/>
                    </a:p>
                  </a:txBody>
                  <a:tcPr marL="91439" marR="91439"/>
                </a:tc>
              </a:tr>
              <a:tr h="6685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Visszaélés </a:t>
                      </a:r>
                      <a:b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</a:br>
                      <a:r>
                        <a:rPr kumimoji="0" lang="hu-H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Geneva" charset="0"/>
                        </a:rPr>
                        <a:t>a nemiséggel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Geneva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85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Tanítás</a:t>
            </a:r>
            <a:r>
              <a:rPr lang="en-US" dirty="0" smtClean="0"/>
              <a:t> </a:t>
            </a:r>
            <a:r>
              <a:rPr lang="en-US" dirty="0" err="1" smtClean="0"/>
              <a:t>alapjai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/>
          <a:lstStyle/>
          <a:p>
            <a:r>
              <a:rPr lang="en-US" dirty="0" err="1" smtClean="0"/>
              <a:t>Szakmai</a:t>
            </a:r>
            <a:r>
              <a:rPr lang="en-US" dirty="0" smtClean="0"/>
              <a:t> </a:t>
            </a:r>
            <a:r>
              <a:rPr lang="en-US" dirty="0" err="1" smtClean="0"/>
              <a:t>tájékozódás</a:t>
            </a:r>
            <a:r>
              <a:rPr lang="en-US" dirty="0" smtClean="0"/>
              <a:t>, </a:t>
            </a:r>
            <a:r>
              <a:rPr lang="en-US" dirty="0" err="1" smtClean="0"/>
              <a:t>önképzés</a:t>
            </a:r>
            <a:endParaRPr lang="en-US" dirty="0" smtClean="0"/>
          </a:p>
          <a:p>
            <a:r>
              <a:rPr lang="en-US" dirty="0" err="1" smtClean="0"/>
              <a:t>Szakmai</a:t>
            </a:r>
            <a:r>
              <a:rPr lang="en-US" dirty="0" smtClean="0"/>
              <a:t> </a:t>
            </a:r>
            <a:r>
              <a:rPr lang="en-US" dirty="0" err="1" smtClean="0"/>
              <a:t>együttműködés</a:t>
            </a:r>
            <a:endParaRPr lang="en-US" dirty="0" smtClean="0"/>
          </a:p>
          <a:p>
            <a:r>
              <a:rPr lang="en-US" dirty="0" err="1" smtClean="0"/>
              <a:t>Tananyagok</a:t>
            </a:r>
            <a:r>
              <a:rPr lang="en-US" dirty="0" smtClean="0"/>
              <a:t>, </a:t>
            </a:r>
            <a:r>
              <a:rPr lang="en-US" dirty="0" err="1" smtClean="0"/>
              <a:t>segédletek</a:t>
            </a:r>
            <a:endParaRPr lang="en-US" dirty="0" smtClean="0"/>
          </a:p>
          <a:p>
            <a:r>
              <a:rPr lang="en-US" dirty="0" err="1" smtClean="0"/>
              <a:t>Módszertani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tervezési</a:t>
            </a:r>
            <a:r>
              <a:rPr lang="en-US" dirty="0" smtClean="0"/>
              <a:t> </a:t>
            </a:r>
            <a:r>
              <a:rPr lang="en-US" dirty="0" err="1" smtClean="0"/>
              <a:t>tudás</a:t>
            </a:r>
            <a:endParaRPr lang="en-US" dirty="0" smtClean="0"/>
          </a:p>
          <a:p>
            <a:r>
              <a:rPr lang="en-US" dirty="0" err="1" smtClean="0"/>
              <a:t>Kommunkáció</a:t>
            </a:r>
            <a:r>
              <a:rPr lang="en-US" dirty="0" smtClean="0"/>
              <a:t> </a:t>
            </a:r>
            <a:r>
              <a:rPr lang="en-US" dirty="0" err="1" smtClean="0"/>
              <a:t>gyakorlása</a:t>
            </a:r>
            <a:endParaRPr lang="en-US" dirty="0" smtClean="0"/>
          </a:p>
          <a:p>
            <a:r>
              <a:rPr lang="en-US" dirty="0" err="1" smtClean="0"/>
              <a:t>Szemléletváltás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Tanítás</a:t>
            </a:r>
            <a:r>
              <a:rPr lang="en-US" dirty="0" smtClean="0"/>
              <a:t> </a:t>
            </a:r>
            <a:r>
              <a:rPr lang="en-US" dirty="0" err="1" smtClean="0"/>
              <a:t>menete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19188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Saját</a:t>
            </a:r>
            <a:r>
              <a:rPr lang="en-US" b="1" dirty="0" smtClean="0"/>
              <a:t> </a:t>
            </a:r>
            <a:r>
              <a:rPr lang="en-US" b="1" dirty="0" err="1" smtClean="0"/>
              <a:t>tervezés</a:t>
            </a:r>
            <a:r>
              <a:rPr lang="en-US" b="1" dirty="0" smtClean="0"/>
              <a:t>    </a:t>
            </a:r>
            <a:r>
              <a:rPr lang="en-US" dirty="0" smtClean="0"/>
              <a:t>(</a:t>
            </a:r>
            <a:r>
              <a:rPr lang="en-US" dirty="0" err="1" smtClean="0"/>
              <a:t>Módszertani</a:t>
            </a:r>
            <a:r>
              <a:rPr lang="en-US" dirty="0" smtClean="0"/>
              <a:t> </a:t>
            </a:r>
            <a:r>
              <a:rPr lang="en-US" dirty="0" err="1" smtClean="0"/>
              <a:t>segédkönyv</a:t>
            </a:r>
            <a:r>
              <a:rPr lang="en-US" dirty="0" smtClean="0"/>
              <a:t> 5-6. </a:t>
            </a:r>
            <a:r>
              <a:rPr lang="en-US" dirty="0" err="1" smtClean="0"/>
              <a:t>gimnáziumi</a:t>
            </a:r>
            <a:r>
              <a:rPr lang="en-US" dirty="0" smtClean="0"/>
              <a:t> </a:t>
            </a:r>
            <a:r>
              <a:rPr lang="en-US" dirty="0" err="1" smtClean="0"/>
              <a:t>évfolyam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Tematikai</a:t>
            </a:r>
            <a:r>
              <a:rPr lang="en-US" dirty="0" smtClean="0"/>
              <a:t> – </a:t>
            </a:r>
            <a:r>
              <a:rPr lang="en-US" dirty="0" err="1" smtClean="0"/>
              <a:t>kerettantervi</a:t>
            </a:r>
            <a:r>
              <a:rPr lang="en-US" dirty="0" smtClean="0"/>
              <a:t> </a:t>
            </a:r>
            <a:r>
              <a:rPr lang="en-US" dirty="0" err="1" smtClean="0"/>
              <a:t>témák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endParaRPr lang="en-US" dirty="0" smtClean="0"/>
          </a:p>
          <a:p>
            <a:r>
              <a:rPr lang="en-US" dirty="0" err="1" smtClean="0"/>
              <a:t>Értékek</a:t>
            </a:r>
            <a:r>
              <a:rPr lang="en-US" dirty="0" smtClean="0"/>
              <a:t> – pl. </a:t>
            </a:r>
            <a:r>
              <a:rPr lang="en-US" i="1" dirty="0" err="1" smtClean="0"/>
              <a:t>segítség</a:t>
            </a:r>
            <a:r>
              <a:rPr lang="en-US" i="1" dirty="0" smtClean="0"/>
              <a:t>, </a:t>
            </a:r>
            <a:r>
              <a:rPr lang="en-US" i="1" dirty="0" err="1" smtClean="0"/>
              <a:t>őszinteség</a:t>
            </a:r>
            <a:r>
              <a:rPr lang="en-US" i="1" dirty="0" smtClean="0"/>
              <a:t>, </a:t>
            </a:r>
            <a:r>
              <a:rPr lang="en-US" i="1" dirty="0" err="1" smtClean="0"/>
              <a:t>becsületesség</a:t>
            </a:r>
            <a:r>
              <a:rPr lang="en-US" i="1" dirty="0" smtClean="0"/>
              <a:t>, </a:t>
            </a:r>
            <a:r>
              <a:rPr lang="en-US" i="1" dirty="0" err="1" smtClean="0"/>
              <a:t>igazságosság</a:t>
            </a:r>
            <a:r>
              <a:rPr lang="en-US" i="1" dirty="0" smtClean="0"/>
              <a:t> </a:t>
            </a:r>
            <a:r>
              <a:rPr lang="en-US" dirty="0" err="1" smtClean="0"/>
              <a:t>fogalmi</a:t>
            </a:r>
            <a:r>
              <a:rPr lang="en-US" dirty="0" smtClean="0"/>
              <a:t> </a:t>
            </a:r>
            <a:r>
              <a:rPr lang="en-US" dirty="0" err="1" smtClean="0"/>
              <a:t>tisztázása</a:t>
            </a:r>
            <a:endParaRPr lang="en-US" dirty="0" smtClean="0"/>
          </a:p>
          <a:p>
            <a:r>
              <a:rPr lang="en-US" dirty="0" err="1" smtClean="0"/>
              <a:t>Problémák</a:t>
            </a:r>
            <a:r>
              <a:rPr lang="en-US" dirty="0" smtClean="0"/>
              <a:t> – </a:t>
            </a:r>
            <a:r>
              <a:rPr lang="en-US" dirty="0" err="1" smtClean="0"/>
              <a:t>osztályban</a:t>
            </a:r>
            <a:r>
              <a:rPr lang="en-US" dirty="0" smtClean="0"/>
              <a:t> / </a:t>
            </a:r>
            <a:r>
              <a:rPr lang="en-US" dirty="0" err="1" smtClean="0"/>
              <a:t>világban</a:t>
            </a:r>
            <a:r>
              <a:rPr lang="en-US" dirty="0" smtClean="0"/>
              <a:t> </a:t>
            </a:r>
            <a:r>
              <a:rPr lang="en-US" dirty="0" err="1" smtClean="0"/>
              <a:t>megjelenő</a:t>
            </a:r>
            <a:r>
              <a:rPr lang="en-US" dirty="0" smtClean="0"/>
              <a:t> </a:t>
            </a:r>
            <a:r>
              <a:rPr lang="en-US" dirty="0" err="1" smtClean="0"/>
              <a:t>problémák</a:t>
            </a:r>
            <a:r>
              <a:rPr lang="en-US" dirty="0" smtClean="0"/>
              <a:t> </a:t>
            </a:r>
            <a:r>
              <a:rPr lang="en-US" dirty="0" err="1" smtClean="0"/>
              <a:t>feldolgozása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Tankönyvek</a:t>
            </a:r>
            <a:r>
              <a:rPr lang="en-US" b="1" dirty="0" smtClean="0"/>
              <a:t> </a:t>
            </a:r>
            <a:r>
              <a:rPr lang="en-US" b="1" dirty="0" err="1" smtClean="0"/>
              <a:t>követése</a:t>
            </a:r>
            <a:endParaRPr lang="en-US" b="1" dirty="0" smtClean="0"/>
          </a:p>
          <a:p>
            <a:r>
              <a:rPr lang="en-US" dirty="0" err="1" smtClean="0"/>
              <a:t>Csoporthoz</a:t>
            </a:r>
            <a:r>
              <a:rPr lang="en-US" dirty="0" smtClean="0"/>
              <a:t> </a:t>
            </a:r>
            <a:r>
              <a:rPr lang="en-US" dirty="0" err="1" smtClean="0"/>
              <a:t>igazodás</a:t>
            </a:r>
            <a:r>
              <a:rPr lang="en-US" dirty="0" smtClean="0"/>
              <a:t>, </a:t>
            </a:r>
            <a:r>
              <a:rPr lang="en-US" dirty="0" err="1" smtClean="0"/>
              <a:t>tankönyv</a:t>
            </a:r>
            <a:r>
              <a:rPr lang="en-US" dirty="0" smtClean="0"/>
              <a:t> </a:t>
            </a:r>
            <a:r>
              <a:rPr lang="en-US" dirty="0" err="1" smtClean="0"/>
              <a:t>rugalmas</a:t>
            </a:r>
            <a:r>
              <a:rPr lang="en-US" dirty="0" smtClean="0"/>
              <a:t> </a:t>
            </a:r>
            <a:r>
              <a:rPr lang="en-US" dirty="0" err="1" smtClean="0"/>
              <a:t>kezelése</a:t>
            </a:r>
            <a:r>
              <a:rPr lang="en-US" dirty="0" smtClean="0"/>
              <a:t>, </a:t>
            </a:r>
            <a:r>
              <a:rPr lang="en-US" dirty="0" err="1" smtClean="0"/>
              <a:t>felülbírálása</a:t>
            </a:r>
            <a:endParaRPr lang="en-US" dirty="0" smtClean="0"/>
          </a:p>
          <a:p>
            <a:r>
              <a:rPr lang="en-US" dirty="0" err="1" smtClean="0"/>
              <a:t>Segédletek</a:t>
            </a:r>
            <a:r>
              <a:rPr lang="en-US" dirty="0" smtClean="0"/>
              <a:t> </a:t>
            </a:r>
            <a:r>
              <a:rPr lang="en-US" dirty="0" err="1" smtClean="0"/>
              <a:t>kiegészítő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r>
              <a:rPr lang="en-US" dirty="0" smtClean="0"/>
              <a:t>,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tankönyv</a:t>
            </a:r>
            <a:r>
              <a:rPr lang="en-US" dirty="0" smtClean="0"/>
              <a:t> </a:t>
            </a:r>
            <a:r>
              <a:rPr lang="en-US" dirty="0" err="1" smtClean="0"/>
              <a:t>anyaga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3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Bevezető</a:t>
            </a:r>
            <a:r>
              <a:rPr lang="en-US" dirty="0" smtClean="0"/>
              <a:t> </a:t>
            </a:r>
            <a:r>
              <a:rPr lang="en-US" dirty="0" err="1" smtClean="0"/>
              <a:t>kérdések</a:t>
            </a:r>
            <a:r>
              <a:rPr lang="en-US" dirty="0" smtClean="0"/>
              <a:t> a </a:t>
            </a:r>
            <a:r>
              <a:rPr lang="en-US" dirty="0" err="1" smtClean="0"/>
              <a:t>hallgatókhoz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80084"/>
            <a:ext cx="9601196" cy="2795784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b="1" dirty="0" err="1" smtClean="0"/>
              <a:t>erkölcstan</a:t>
            </a:r>
            <a:r>
              <a:rPr lang="en-US" b="1" dirty="0" smtClean="0"/>
              <a:t> </a:t>
            </a:r>
            <a:r>
              <a:rPr lang="en-US" b="1" dirty="0" err="1" smtClean="0"/>
              <a:t>tantárgy</a:t>
            </a:r>
            <a:r>
              <a:rPr lang="en-US" b="1" dirty="0" smtClean="0"/>
              <a:t> </a:t>
            </a:r>
            <a:r>
              <a:rPr lang="en-US" dirty="0" err="1" smtClean="0"/>
              <a:t>célja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2.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kérdése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smtClean="0"/>
              <a:t>van(</a:t>
            </a:r>
            <a:r>
              <a:rPr lang="en-US" dirty="0" err="1" smtClean="0"/>
              <a:t>nak</a:t>
            </a:r>
            <a:r>
              <a:rPr lang="en-US" dirty="0" smtClean="0"/>
              <a:t>)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kapcsolatban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attitűdje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? (</a:t>
            </a:r>
            <a:r>
              <a:rPr lang="en-US" dirty="0" err="1" smtClean="0"/>
              <a:t>kell</a:t>
            </a:r>
            <a:r>
              <a:rPr lang="en-US" dirty="0" smtClean="0"/>
              <a:t>/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jó</a:t>
            </a:r>
            <a:r>
              <a:rPr lang="en-US" dirty="0" smtClean="0"/>
              <a:t>/</a:t>
            </a:r>
            <a:r>
              <a:rPr lang="en-US" dirty="0" err="1" smtClean="0"/>
              <a:t>káros</a:t>
            </a:r>
            <a:r>
              <a:rPr lang="en-US" dirty="0" smtClean="0"/>
              <a:t>/</a:t>
            </a:r>
            <a:r>
              <a:rPr lang="en-US" dirty="0" err="1" smtClean="0"/>
              <a:t>felesleges</a:t>
            </a:r>
            <a:r>
              <a:rPr lang="en-US" dirty="0" smtClean="0"/>
              <a:t>, </a:t>
            </a:r>
            <a:r>
              <a:rPr lang="en-US" dirty="0" err="1" smtClean="0"/>
              <a:t>stb</a:t>
            </a:r>
            <a:r>
              <a:rPr lang="en-US" dirty="0" smtClean="0"/>
              <a:t>.)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Milyen</a:t>
            </a:r>
            <a:r>
              <a:rPr lang="en-US" dirty="0" smtClean="0"/>
              <a:t> a </a:t>
            </a:r>
            <a:r>
              <a:rPr lang="en-US" dirty="0" err="1" smtClean="0"/>
              <a:t>tudása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kapcsolatban</a:t>
            </a:r>
            <a:r>
              <a:rPr lang="en-US" dirty="0" smtClean="0"/>
              <a:t>? (</a:t>
            </a:r>
            <a:r>
              <a:rPr lang="en-US" dirty="0" err="1" smtClean="0"/>
              <a:t>tudok</a:t>
            </a:r>
            <a:r>
              <a:rPr lang="en-US" dirty="0" smtClean="0"/>
              <a:t> </a:t>
            </a:r>
            <a:r>
              <a:rPr lang="en-US" dirty="0" err="1" smtClean="0"/>
              <a:t>róla</a:t>
            </a:r>
            <a:r>
              <a:rPr lang="en-US" dirty="0" smtClean="0"/>
              <a:t>/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</a:t>
            </a:r>
            <a:r>
              <a:rPr lang="en-US" dirty="0" err="1" smtClean="0"/>
              <a:t>tudni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értem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Óratervezés</a:t>
            </a:r>
            <a:r>
              <a:rPr lang="en-US" dirty="0" smtClean="0"/>
              <a:t>, </a:t>
            </a:r>
            <a:r>
              <a:rPr lang="en-US" dirty="0" err="1" smtClean="0"/>
              <a:t>felépítés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964" y="2556932"/>
            <a:ext cx="10376899" cy="3589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 smtClean="0"/>
              <a:t>Óra</a:t>
            </a:r>
            <a:r>
              <a:rPr lang="en-US" u="sng" dirty="0" smtClean="0"/>
              <a:t> </a:t>
            </a:r>
            <a:r>
              <a:rPr lang="en-US" u="sng" dirty="0" err="1" smtClean="0"/>
              <a:t>előtt</a:t>
            </a:r>
            <a:r>
              <a:rPr lang="en-US" u="sng" dirty="0" smtClean="0"/>
              <a:t>: </a:t>
            </a:r>
            <a:r>
              <a:rPr lang="en-US" b="1" dirty="0" err="1" smtClean="0"/>
              <a:t>Ráhangolódás</a:t>
            </a:r>
            <a:r>
              <a:rPr lang="en-US" dirty="0" smtClean="0"/>
              <a:t> – </a:t>
            </a:r>
            <a:r>
              <a:rPr lang="en-US" dirty="0" err="1" smtClean="0"/>
              <a:t>felkészüléskor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álláspont</a:t>
            </a:r>
            <a:r>
              <a:rPr lang="en-US" dirty="0" smtClean="0"/>
              <a:t> </a:t>
            </a:r>
            <a:r>
              <a:rPr lang="en-US" dirty="0" err="1" smtClean="0"/>
              <a:t>megfogalmazása</a:t>
            </a:r>
            <a:r>
              <a:rPr lang="en-US" dirty="0" smtClean="0"/>
              <a:t>, </a:t>
            </a:r>
            <a:r>
              <a:rPr lang="en-US" dirty="0" err="1" smtClean="0"/>
              <a:t>gyerekeknek</a:t>
            </a:r>
            <a:r>
              <a:rPr lang="en-US" dirty="0" smtClean="0"/>
              <a:t> </a:t>
            </a:r>
            <a:r>
              <a:rPr lang="en-US" dirty="0" err="1" smtClean="0"/>
              <a:t>szánt</a:t>
            </a:r>
            <a:r>
              <a:rPr lang="en-US" dirty="0" smtClean="0"/>
              <a:t> </a:t>
            </a:r>
            <a:r>
              <a:rPr lang="en-US" dirty="0" err="1" smtClean="0"/>
              <a:t>kérdések</a:t>
            </a:r>
            <a:r>
              <a:rPr lang="en-US" dirty="0" smtClean="0"/>
              <a:t> </a:t>
            </a:r>
            <a:r>
              <a:rPr lang="en-US" dirty="0" err="1" smtClean="0"/>
              <a:t>megválaszolása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 </a:t>
            </a:r>
            <a:r>
              <a:rPr lang="en-US" u="sng" dirty="0" err="1" smtClean="0"/>
              <a:t>tanórán</a:t>
            </a:r>
            <a:r>
              <a:rPr lang="en-US" u="sng" dirty="0" smtClean="0"/>
              <a:t>: </a:t>
            </a:r>
            <a:r>
              <a:rPr lang="en-US" b="1" dirty="0" err="1" smtClean="0"/>
              <a:t>Ráhangolás</a:t>
            </a:r>
            <a:r>
              <a:rPr lang="en-US" dirty="0" smtClean="0"/>
              <a:t> – </a:t>
            </a:r>
            <a:r>
              <a:rPr lang="en-US" dirty="0" err="1" smtClean="0"/>
              <a:t>előzetes</a:t>
            </a:r>
            <a:r>
              <a:rPr lang="en-US" dirty="0" smtClean="0"/>
              <a:t> </a:t>
            </a:r>
            <a:r>
              <a:rPr lang="en-US" dirty="0" err="1" smtClean="0"/>
              <a:t>tudás</a:t>
            </a:r>
            <a:r>
              <a:rPr lang="en-US" dirty="0" smtClean="0"/>
              <a:t> “</a:t>
            </a:r>
            <a:r>
              <a:rPr lang="en-US" dirty="0" err="1" smtClean="0"/>
              <a:t>megmozdítása</a:t>
            </a:r>
            <a:r>
              <a:rPr lang="en-US" dirty="0" smtClean="0"/>
              <a:t>”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Témabemutatás</a:t>
            </a:r>
            <a:r>
              <a:rPr lang="en-US" dirty="0" smtClean="0"/>
              <a:t> – </a:t>
            </a:r>
            <a:r>
              <a:rPr lang="en-US" dirty="0" err="1" smtClean="0"/>
              <a:t>felvetés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Témafeldolgozás</a:t>
            </a:r>
            <a:r>
              <a:rPr lang="en-US" dirty="0" smtClean="0"/>
              <a:t> –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lehetséges</a:t>
            </a:r>
            <a:r>
              <a:rPr lang="en-US" dirty="0" smtClean="0"/>
              <a:t> </a:t>
            </a:r>
            <a:r>
              <a:rPr lang="en-US" dirty="0" err="1" smtClean="0"/>
              <a:t>irányra</a:t>
            </a:r>
            <a:r>
              <a:rPr lang="en-US" dirty="0" smtClean="0"/>
              <a:t> </a:t>
            </a:r>
            <a:r>
              <a:rPr lang="en-US" dirty="0" err="1" smtClean="0"/>
              <a:t>készülni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Levezetés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másfajta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 smtClean="0"/>
              <a:t>, </a:t>
            </a:r>
            <a:r>
              <a:rPr lang="en-US" dirty="0" err="1" smtClean="0"/>
              <a:t>magába</a:t>
            </a:r>
            <a:r>
              <a:rPr lang="en-US" dirty="0" smtClean="0"/>
              <a:t> </a:t>
            </a:r>
            <a:r>
              <a:rPr lang="en-US" dirty="0" err="1" smtClean="0"/>
              <a:t>fordulás</a:t>
            </a:r>
            <a:r>
              <a:rPr lang="en-US" dirty="0" smtClean="0"/>
              <a:t>, </a:t>
            </a:r>
            <a:r>
              <a:rPr lang="en-US" dirty="0" err="1" smtClean="0"/>
              <a:t>oldódás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err="1" smtClean="0"/>
              <a:t>Óra</a:t>
            </a:r>
            <a:r>
              <a:rPr lang="en-US" u="sng" dirty="0" smtClean="0"/>
              <a:t> </a:t>
            </a:r>
            <a:r>
              <a:rPr lang="en-US" u="sng" dirty="0" err="1" smtClean="0"/>
              <a:t>után</a:t>
            </a:r>
            <a:r>
              <a:rPr lang="en-US" u="sng" dirty="0" smtClean="0"/>
              <a:t>: </a:t>
            </a:r>
            <a:r>
              <a:rPr lang="en-US" b="1" dirty="0" err="1" smtClean="0"/>
              <a:t>Egyéni</a:t>
            </a:r>
            <a:r>
              <a:rPr lang="en-US" b="1" dirty="0" smtClean="0"/>
              <a:t> </a:t>
            </a:r>
            <a:r>
              <a:rPr lang="en-US" b="1" dirty="0" err="1" smtClean="0"/>
              <a:t>munka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csoportos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személyes</a:t>
            </a:r>
            <a:r>
              <a:rPr lang="en-US" dirty="0" smtClean="0"/>
              <a:t> –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megmutatni</a:t>
            </a:r>
            <a:r>
              <a:rPr lang="en-US" dirty="0" smtClean="0"/>
              <a:t> </a:t>
            </a:r>
            <a:r>
              <a:rPr lang="en-US" dirty="0" err="1" smtClean="0"/>
              <a:t>másnak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Reflexió</a:t>
            </a:r>
            <a:r>
              <a:rPr lang="en-US" dirty="0" smtClean="0"/>
              <a:t> </a:t>
            </a:r>
            <a:r>
              <a:rPr lang="en-US" dirty="0" err="1" smtClean="0"/>
              <a:t>tanulói</a:t>
            </a:r>
            <a:r>
              <a:rPr lang="en-US" dirty="0" smtClean="0"/>
              <a:t> / </a:t>
            </a:r>
            <a:r>
              <a:rPr lang="en-US" dirty="0" err="1" smtClean="0"/>
              <a:t>tanítói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módszerek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336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err="1"/>
              <a:t>véleményalkotás</a:t>
            </a:r>
            <a:r>
              <a:rPr lang="en-US" altLang="en-US" dirty="0"/>
              <a:t> – </a:t>
            </a:r>
            <a:r>
              <a:rPr lang="en-US" altLang="en-US" dirty="0" err="1"/>
              <a:t>szóban</a:t>
            </a:r>
            <a:r>
              <a:rPr lang="en-US" altLang="en-US" dirty="0"/>
              <a:t>, </a:t>
            </a:r>
            <a:r>
              <a:rPr lang="en-US" altLang="en-US" dirty="0" err="1"/>
              <a:t>írásban</a:t>
            </a:r>
            <a:endParaRPr lang="en-US" altLang="en-US" dirty="0"/>
          </a:p>
          <a:p>
            <a:r>
              <a:rPr lang="en-US" altLang="en-US" dirty="0"/>
              <a:t>b</a:t>
            </a:r>
            <a:r>
              <a:rPr lang="hu-HU" altLang="en-US" dirty="0" err="1"/>
              <a:t>eszélgetés</a:t>
            </a:r>
            <a:r>
              <a:rPr lang="hu-HU" altLang="en-US" dirty="0"/>
              <a:t> (vita)</a:t>
            </a:r>
          </a:p>
          <a:p>
            <a:r>
              <a:rPr lang="hu-HU" altLang="en-US" dirty="0"/>
              <a:t>konkrét </a:t>
            </a:r>
            <a:r>
              <a:rPr lang="hu-HU" altLang="en-US" dirty="0" smtClean="0"/>
              <a:t>helyzetek, esetek </a:t>
            </a:r>
            <a:r>
              <a:rPr lang="hu-HU" altLang="en-US" dirty="0"/>
              <a:t>megvizsgálása, elemzése </a:t>
            </a:r>
            <a:r>
              <a:rPr lang="hu-HU" altLang="en-US" dirty="0" smtClean="0"/>
              <a:t>(saját vagy irodalmi) </a:t>
            </a:r>
            <a:r>
              <a:rPr lang="hu-HU" altLang="en-US" dirty="0" smtClean="0"/>
              <a:t>– okok, érzelmek, következmények</a:t>
            </a:r>
            <a:endParaRPr lang="hu-HU" altLang="en-US" dirty="0"/>
          </a:p>
          <a:p>
            <a:r>
              <a:rPr lang="en-US" altLang="en-US" dirty="0"/>
              <a:t>h</a:t>
            </a:r>
            <a:r>
              <a:rPr lang="hu-HU" altLang="en-US" dirty="0" err="1"/>
              <a:t>elyzetek</a:t>
            </a:r>
            <a:r>
              <a:rPr lang="hu-HU" altLang="en-US" dirty="0"/>
              <a:t> eljátszása, saját tapasztalatok felidézése</a:t>
            </a:r>
          </a:p>
          <a:p>
            <a:r>
              <a:rPr lang="en-US" altLang="en-US" dirty="0"/>
              <a:t>r</a:t>
            </a:r>
            <a:r>
              <a:rPr lang="hu-HU" altLang="en-US" dirty="0" err="1" smtClean="0"/>
              <a:t>eflexió</a:t>
            </a:r>
            <a:r>
              <a:rPr lang="hu-HU" altLang="en-US" dirty="0" smtClean="0"/>
              <a:t> / önreflexió</a:t>
            </a:r>
            <a:endParaRPr lang="hu-HU" altLang="en-US" dirty="0"/>
          </a:p>
          <a:p>
            <a:r>
              <a:rPr lang="en-US" altLang="en-US" dirty="0" err="1"/>
              <a:t>i</a:t>
            </a:r>
            <a:r>
              <a:rPr lang="hu-HU" altLang="en-US" dirty="0" err="1"/>
              <a:t>nformációgyűjtés</a:t>
            </a:r>
            <a:r>
              <a:rPr lang="hu-HU" altLang="en-US" dirty="0"/>
              <a:t>, kutatómunka</a:t>
            </a:r>
          </a:p>
          <a:p>
            <a:r>
              <a:rPr lang="en-US" altLang="en-US" dirty="0"/>
              <a:t>a</a:t>
            </a:r>
            <a:r>
              <a:rPr lang="hu-HU" altLang="en-US" dirty="0" err="1"/>
              <a:t>lkotások</a:t>
            </a:r>
            <a:r>
              <a:rPr lang="hu-HU" altLang="en-US" dirty="0"/>
              <a:t>: szöveges, projekt, képi</a:t>
            </a:r>
          </a:p>
          <a:p>
            <a:r>
              <a:rPr lang="en-US" altLang="en-US" dirty="0"/>
              <a:t>v</a:t>
            </a:r>
            <a:r>
              <a:rPr lang="hu-HU" altLang="en-US" dirty="0" err="1"/>
              <a:t>erbális</a:t>
            </a:r>
            <a:r>
              <a:rPr lang="hu-HU" altLang="en-US" dirty="0"/>
              <a:t> mellett képi, mozgásos kifejezések</a:t>
            </a:r>
          </a:p>
          <a:p>
            <a:r>
              <a:rPr lang="en-US" altLang="en-US" dirty="0"/>
              <a:t>a</a:t>
            </a:r>
            <a:r>
              <a:rPr lang="hu-HU" altLang="en-US" dirty="0" err="1" smtClean="0"/>
              <a:t>sszociációk</a:t>
            </a:r>
            <a:r>
              <a:rPr lang="hu-HU" altLang="en-US" dirty="0" smtClean="0"/>
              <a:t>, játék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127013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Módszertani</a:t>
            </a:r>
            <a:r>
              <a:rPr lang="en-US" dirty="0"/>
              <a:t> </a:t>
            </a:r>
            <a:r>
              <a:rPr lang="en-US" dirty="0" err="1"/>
              <a:t>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en-US" b="1" dirty="0"/>
              <a:t>Milyen történeteket </a:t>
            </a:r>
            <a:r>
              <a:rPr lang="hu-HU" altLang="en-US" b="1" dirty="0" err="1"/>
              <a:t>válasszunk</a:t>
            </a:r>
            <a:r>
              <a:rPr lang="hu-HU" altLang="en-US" b="1" dirty="0"/>
              <a:t>? </a:t>
            </a:r>
          </a:p>
          <a:p>
            <a:pPr marL="0" indent="0">
              <a:buNone/>
            </a:pPr>
            <a:r>
              <a:rPr lang="hu-HU" altLang="en-US" dirty="0"/>
              <a:t>Rövid, tömör vagy hosszabb? Életszerű vagy mese?</a:t>
            </a:r>
            <a:endParaRPr lang="hu-HU" altLang="en-US" b="1" dirty="0"/>
          </a:p>
          <a:p>
            <a:pPr marL="0" indent="0">
              <a:buNone/>
            </a:pPr>
            <a:r>
              <a:rPr lang="hu-HU" altLang="en-US" dirty="0"/>
              <a:t>Egyértelműen jó és rossz szerepek vagy </a:t>
            </a:r>
            <a:r>
              <a:rPr lang="hu-HU" altLang="en-US" dirty="0" err="1"/>
              <a:t>árnyaltabbak</a:t>
            </a:r>
            <a:r>
              <a:rPr lang="hu-HU" altLang="en-US" dirty="0"/>
              <a:t>? </a:t>
            </a:r>
          </a:p>
          <a:p>
            <a:pPr marL="0" indent="0">
              <a:buNone/>
            </a:pPr>
            <a:r>
              <a:rPr lang="hu-HU" altLang="en-US" dirty="0"/>
              <a:t>Eltávolítás vagy azonosulás?</a:t>
            </a:r>
          </a:p>
          <a:p>
            <a:pPr marL="0" indent="0">
              <a:buNone/>
            </a:pPr>
            <a:r>
              <a:rPr lang="hu-HU" altLang="en-US" dirty="0"/>
              <a:t>Válasszunk-e </a:t>
            </a:r>
            <a:r>
              <a:rPr lang="hu-HU" altLang="en-US" i="1" dirty="0"/>
              <a:t>aktuális</a:t>
            </a:r>
            <a:r>
              <a:rPr lang="hu-HU" altLang="en-US" dirty="0"/>
              <a:t> esetet?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en-US" b="1" dirty="0"/>
              <a:t>Hogyan beszéljük meg?</a:t>
            </a:r>
          </a:p>
          <a:p>
            <a:pPr marL="0" indent="0">
              <a:buNone/>
            </a:pPr>
            <a:r>
              <a:rPr lang="hu-HU" altLang="en-US" dirty="0"/>
              <a:t>A történet értelmezése. Mennyire legyen részletes?</a:t>
            </a:r>
          </a:p>
          <a:p>
            <a:pPr marL="0" indent="0">
              <a:buNone/>
            </a:pPr>
            <a:r>
              <a:rPr lang="en-US" altLang="en-US" dirty="0"/>
              <a:t>S</a:t>
            </a:r>
            <a:r>
              <a:rPr lang="hu-HU" altLang="en-US" dirty="0" err="1"/>
              <a:t>zabad</a:t>
            </a:r>
            <a:r>
              <a:rPr lang="hu-HU" altLang="en-US" dirty="0"/>
              <a:t> vagy irányított beszélgetés?</a:t>
            </a:r>
          </a:p>
          <a:p>
            <a:pPr marL="0" indent="0">
              <a:buNone/>
            </a:pPr>
            <a:r>
              <a:rPr lang="hu-HU" altLang="en-US" dirty="0"/>
              <a:t>Levonjuk-e a következtetést?</a:t>
            </a:r>
          </a:p>
          <a:p>
            <a:pPr marL="0" indent="0">
              <a:buNone/>
            </a:pPr>
            <a:r>
              <a:rPr lang="hu-HU" altLang="en-US" dirty="0"/>
              <a:t>A </a:t>
            </a:r>
            <a:r>
              <a:rPr lang="en-US" altLang="en-US" dirty="0" err="1"/>
              <a:t>pedagógus</a:t>
            </a:r>
            <a:r>
              <a:rPr lang="hu-HU" altLang="en-US" dirty="0"/>
              <a:t> </a:t>
            </a:r>
            <a:r>
              <a:rPr lang="hu-HU" altLang="en-US" dirty="0" err="1"/>
              <a:t>kijelentse</a:t>
            </a:r>
            <a:r>
              <a:rPr lang="hu-HU" altLang="en-US" dirty="0"/>
              <a:t>-e, melyik a „helyes” gondolat</a:t>
            </a:r>
            <a:r>
              <a:rPr lang="hu-HU" altLang="en-US" dirty="0" smtClean="0"/>
              <a:t>? És ha sugallja?</a:t>
            </a:r>
            <a:endParaRPr lang="hu-HU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Módszertani</a:t>
            </a:r>
            <a:r>
              <a:rPr lang="en-US" dirty="0"/>
              <a:t> </a:t>
            </a:r>
            <a:r>
              <a:rPr lang="en-US" dirty="0" err="1"/>
              <a:t>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en-US" b="1" dirty="0"/>
              <a:t>Kérdésfeltevés</a:t>
            </a:r>
          </a:p>
          <a:p>
            <a:pPr marL="0" indent="0"/>
            <a:r>
              <a:rPr lang="hu-HU" altLang="en-US" dirty="0"/>
              <a:t>Személyes jellegű vagy a szituációról szóljon?</a:t>
            </a:r>
          </a:p>
          <a:p>
            <a:pPr marL="0" indent="0"/>
            <a:r>
              <a:rPr lang="hu-HU" altLang="en-US" dirty="0"/>
              <a:t>Akarnak-e beszélgetni a gyerekek? Ha nem, miért?</a:t>
            </a:r>
          </a:p>
          <a:p>
            <a:pPr marL="0" indent="0"/>
            <a:r>
              <a:rPr lang="hu-HU" altLang="en-US" dirty="0"/>
              <a:t>Mit kezdjünk a nehéz pillanatokkal?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err="1"/>
              <a:t>Dramatizálás</a:t>
            </a:r>
            <a:endParaRPr lang="en-US" altLang="en-US" b="1" dirty="0"/>
          </a:p>
          <a:p>
            <a:pPr marL="0" indent="0"/>
            <a:r>
              <a:rPr lang="en-US" altLang="en-US" dirty="0" err="1"/>
              <a:t>Mi</a:t>
            </a:r>
            <a:r>
              <a:rPr lang="en-US" altLang="en-US" dirty="0"/>
              <a:t> a </a:t>
            </a:r>
            <a:r>
              <a:rPr lang="en-US" altLang="en-US" dirty="0" err="1"/>
              <a:t>célja</a:t>
            </a:r>
            <a:r>
              <a:rPr lang="en-US" altLang="en-US" dirty="0"/>
              <a:t>?</a:t>
            </a:r>
          </a:p>
          <a:p>
            <a:pPr marL="0" indent="0"/>
            <a:r>
              <a:rPr lang="en-US" altLang="en-US" dirty="0"/>
              <a:t>A </a:t>
            </a:r>
            <a:r>
              <a:rPr lang="en-US" altLang="en-US" dirty="0" err="1"/>
              <a:t>történet</a:t>
            </a:r>
            <a:r>
              <a:rPr lang="en-US" altLang="en-US" dirty="0"/>
              <a:t> </a:t>
            </a:r>
            <a:r>
              <a:rPr lang="en-US" altLang="en-US" dirty="0" err="1"/>
              <a:t>eljátszása</a:t>
            </a:r>
            <a:r>
              <a:rPr lang="en-US" altLang="en-US" dirty="0"/>
              <a:t>, </a:t>
            </a:r>
            <a:r>
              <a:rPr lang="en-US" altLang="en-US" dirty="0" err="1"/>
              <a:t>irányított</a:t>
            </a:r>
            <a:r>
              <a:rPr lang="en-US" altLang="en-US" dirty="0"/>
              <a:t> </a:t>
            </a:r>
            <a:r>
              <a:rPr lang="en-US" altLang="en-US" dirty="0" err="1"/>
              <a:t>vagy</a:t>
            </a:r>
            <a:r>
              <a:rPr lang="en-US" altLang="en-US" dirty="0"/>
              <a:t> </a:t>
            </a:r>
            <a:r>
              <a:rPr lang="en-US" altLang="en-US" dirty="0" err="1"/>
              <a:t>szabad</a:t>
            </a:r>
            <a:r>
              <a:rPr lang="en-US" altLang="en-US" dirty="0"/>
              <a:t> </a:t>
            </a:r>
            <a:r>
              <a:rPr lang="en-US" altLang="en-US" dirty="0" err="1"/>
              <a:t>játék</a:t>
            </a:r>
            <a:r>
              <a:rPr lang="en-US" altLang="en-US" dirty="0"/>
              <a:t>?</a:t>
            </a:r>
          </a:p>
          <a:p>
            <a:pPr marL="0" indent="0"/>
            <a:r>
              <a:rPr lang="en-US" altLang="en-US" dirty="0" err="1"/>
              <a:t>Milyen</a:t>
            </a:r>
            <a:r>
              <a:rPr lang="en-US" altLang="en-US" dirty="0"/>
              <a:t> </a:t>
            </a:r>
            <a:r>
              <a:rPr lang="en-US" altLang="en-US" dirty="0" err="1"/>
              <a:t>szempontból</a:t>
            </a:r>
            <a:r>
              <a:rPr lang="en-US" altLang="en-US" dirty="0"/>
              <a:t> </a:t>
            </a:r>
            <a:r>
              <a:rPr lang="en-US" altLang="en-US" dirty="0" err="1"/>
              <a:t>figyeljük</a:t>
            </a:r>
            <a:r>
              <a:rPr lang="en-US" altLang="en-US" dirty="0"/>
              <a:t> meg?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Módszertani</a:t>
            </a:r>
            <a:r>
              <a:rPr lang="en-US" dirty="0"/>
              <a:t> </a:t>
            </a:r>
            <a:r>
              <a:rPr lang="en-US" dirty="0" err="1"/>
              <a:t>kérdések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Mire </a:t>
            </a:r>
            <a:r>
              <a:rPr lang="en-US" altLang="en-US" b="1" dirty="0" err="1"/>
              <a:t>használhatjuk</a:t>
            </a:r>
            <a:r>
              <a:rPr lang="en-US" altLang="en-US" b="1" dirty="0"/>
              <a:t> a </a:t>
            </a:r>
            <a:r>
              <a:rPr lang="en-US" altLang="en-US" b="1" dirty="0" err="1"/>
              <a:t>képeket</a:t>
            </a:r>
            <a:r>
              <a:rPr lang="en-US" altLang="en-US" b="1" dirty="0"/>
              <a:t>, </a:t>
            </a:r>
            <a:r>
              <a:rPr lang="en-US" altLang="en-US" b="1" dirty="0" err="1" smtClean="0"/>
              <a:t>verseket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játékot</a:t>
            </a:r>
            <a:r>
              <a:rPr lang="en-US" altLang="en-US" b="1" dirty="0" smtClean="0"/>
              <a:t>? </a:t>
            </a:r>
            <a:endParaRPr lang="en-US" altLang="en-US" b="1" dirty="0" smtClean="0"/>
          </a:p>
          <a:p>
            <a:pPr marL="0" indent="0">
              <a:buNone/>
            </a:pPr>
            <a:r>
              <a:rPr lang="en-US" altLang="en-US" dirty="0" err="1" smtClean="0"/>
              <a:t>Asszociáció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mindenki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egyénileg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értelmez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nincs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helyes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válasz</a:t>
            </a:r>
            <a:r>
              <a:rPr lang="en-US" altLang="en-US" dirty="0" smtClean="0"/>
              <a:t>” (</a:t>
            </a:r>
            <a:r>
              <a:rPr lang="en-US" altLang="en-US" dirty="0" err="1" smtClean="0"/>
              <a:t>még</a:t>
            </a:r>
            <a:r>
              <a:rPr lang="en-US" altLang="en-US" dirty="0" smtClean="0"/>
              <a:t> ha </a:t>
            </a:r>
            <a:r>
              <a:rPr lang="en-US" altLang="en-US" dirty="0" err="1" smtClean="0"/>
              <a:t>várnék</a:t>
            </a:r>
            <a:r>
              <a:rPr lang="en-US" altLang="en-US" dirty="0" smtClean="0"/>
              <a:t> is </a:t>
            </a:r>
            <a:r>
              <a:rPr lang="en-US" altLang="en-US" dirty="0" err="1" smtClean="0"/>
              <a:t>valamit</a:t>
            </a:r>
            <a:r>
              <a:rPr lang="en-US" altLang="en-US" dirty="0" smtClean="0"/>
              <a:t>)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 err="1" smtClean="0"/>
              <a:t>Önálló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munka</a:t>
            </a:r>
            <a:r>
              <a:rPr lang="en-US" altLang="en-US" b="1" dirty="0" smtClean="0"/>
              <a:t>?</a:t>
            </a:r>
          </a:p>
          <a:p>
            <a:pPr marL="0" indent="0">
              <a:buNone/>
            </a:pPr>
            <a:r>
              <a:rPr lang="en-US" altLang="en-US" dirty="0" smtClean="0"/>
              <a:t>A </a:t>
            </a:r>
            <a:r>
              <a:rPr lang="en-US" altLang="en-US" dirty="0" err="1" smtClean="0"/>
              <a:t>csoportok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megszokják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fejlesztő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hatású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 err="1" smtClean="0"/>
              <a:t>Kérdezzen</a:t>
            </a:r>
            <a:r>
              <a:rPr lang="en-US" altLang="en-US" b="1" dirty="0" smtClean="0"/>
              <a:t> a </a:t>
            </a:r>
            <a:r>
              <a:rPr lang="en-US" altLang="en-US" b="1" dirty="0" err="1" smtClean="0"/>
              <a:t>gyerek</a:t>
            </a:r>
            <a:r>
              <a:rPr lang="en-US" altLang="en-US" b="1" dirty="0" smtClean="0"/>
              <a:t>?</a:t>
            </a:r>
            <a:endParaRPr lang="en-US" alt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err="1"/>
              <a:t>Az</a:t>
            </a:r>
            <a:r>
              <a:rPr lang="en-US" altLang="en-US" b="1" dirty="0"/>
              <a:t> </a:t>
            </a:r>
            <a:r>
              <a:rPr lang="en-US" altLang="en-US" b="1" dirty="0" err="1"/>
              <a:t>értékelés</a:t>
            </a:r>
            <a:r>
              <a:rPr lang="en-US" altLang="en-US" b="1" dirty="0"/>
              <a:t>, </a:t>
            </a:r>
            <a:r>
              <a:rPr lang="en-US" altLang="en-US" b="1" dirty="0" err="1"/>
              <a:t>számonkérés</a:t>
            </a:r>
            <a:r>
              <a:rPr lang="en-US" altLang="en-US" b="1" dirty="0"/>
              <a:t>, </a:t>
            </a:r>
            <a:r>
              <a:rPr lang="en-US" altLang="en-US" b="1" dirty="0" err="1"/>
              <a:t>osztályzás</a:t>
            </a:r>
            <a:r>
              <a:rPr lang="en-US" altLang="en-US" b="1" dirty="0"/>
              <a:t> </a:t>
            </a:r>
            <a:r>
              <a:rPr lang="en-US" altLang="en-US" b="1" dirty="0" err="1"/>
              <a:t>problémája</a:t>
            </a:r>
            <a:endParaRPr lang="en-US" altLang="en-US" b="1" dirty="0"/>
          </a:p>
          <a:p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értékelhetünk</a:t>
            </a:r>
            <a:r>
              <a:rPr lang="en-US" altLang="en-US" dirty="0"/>
              <a:t> </a:t>
            </a:r>
            <a:r>
              <a:rPr lang="en-US" altLang="en-US" dirty="0" err="1"/>
              <a:t>ezen</a:t>
            </a:r>
            <a:r>
              <a:rPr lang="en-US" altLang="en-US" dirty="0"/>
              <a:t> </a:t>
            </a:r>
            <a:r>
              <a:rPr lang="en-US" altLang="en-US" dirty="0" err="1"/>
              <a:t>az</a:t>
            </a:r>
            <a:r>
              <a:rPr lang="en-US" altLang="en-US" dirty="0"/>
              <a:t> </a:t>
            </a:r>
            <a:r>
              <a:rPr lang="en-US" altLang="en-US" dirty="0" err="1"/>
              <a:t>órán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Van-e </a:t>
            </a:r>
            <a:r>
              <a:rPr lang="en-US" altLang="en-US" dirty="0" err="1"/>
              <a:t>tananyag</a:t>
            </a:r>
            <a:r>
              <a:rPr lang="en-US" altLang="en-US" dirty="0"/>
              <a:t>?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kérhetünk</a:t>
            </a:r>
            <a:r>
              <a:rPr lang="en-US" altLang="en-US" dirty="0"/>
              <a:t> </a:t>
            </a:r>
            <a:r>
              <a:rPr lang="en-US" altLang="en-US" dirty="0" err="1"/>
              <a:t>számon</a:t>
            </a:r>
            <a:r>
              <a:rPr lang="en-US" altLang="en-US" dirty="0"/>
              <a:t>? </a:t>
            </a:r>
            <a:r>
              <a:rPr lang="en-US" altLang="en-US" dirty="0" err="1"/>
              <a:t>Hogyan</a:t>
            </a:r>
            <a:r>
              <a:rPr lang="en-US" altLang="en-US" dirty="0"/>
              <a:t>?</a:t>
            </a:r>
          </a:p>
          <a:p>
            <a:r>
              <a:rPr lang="en-US" altLang="en-US" dirty="0" err="1"/>
              <a:t>Lehetséges</a:t>
            </a:r>
            <a:r>
              <a:rPr lang="en-US" altLang="en-US" dirty="0"/>
              <a:t>-e </a:t>
            </a:r>
            <a:r>
              <a:rPr lang="en-US" altLang="en-US" dirty="0" err="1"/>
              <a:t>osztályozni</a:t>
            </a:r>
            <a:r>
              <a:rPr lang="en-US" altLang="en-US" dirty="0"/>
              <a:t>? Ha </a:t>
            </a:r>
            <a:r>
              <a:rPr lang="en-US" altLang="en-US" dirty="0" err="1"/>
              <a:t>muszáj</a:t>
            </a:r>
            <a:r>
              <a:rPr lang="en-US" altLang="en-US" dirty="0"/>
              <a:t>, </a:t>
            </a:r>
            <a:r>
              <a:rPr lang="en-US" altLang="en-US" dirty="0" err="1"/>
              <a:t>nem</a:t>
            </a:r>
            <a:r>
              <a:rPr lang="en-US" altLang="en-US" dirty="0"/>
              <a:t> </a:t>
            </a:r>
            <a:r>
              <a:rPr lang="en-US" altLang="en-US" dirty="0" err="1"/>
              <a:t>teszünk</a:t>
            </a:r>
            <a:r>
              <a:rPr lang="en-US" altLang="en-US" dirty="0"/>
              <a:t>-e </a:t>
            </a:r>
            <a:r>
              <a:rPr lang="en-US" altLang="en-US" dirty="0" err="1"/>
              <a:t>nagyobb</a:t>
            </a:r>
            <a:r>
              <a:rPr lang="en-US" altLang="en-US" dirty="0"/>
              <a:t> </a:t>
            </a:r>
            <a:r>
              <a:rPr lang="en-US" altLang="en-US" dirty="0" err="1"/>
              <a:t>kárt</a:t>
            </a:r>
            <a:r>
              <a:rPr lang="en-US" alt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6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Tankönyvek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tagozaton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Volt </a:t>
            </a:r>
            <a:r>
              <a:rPr lang="en-US" dirty="0" err="1" smtClean="0"/>
              <a:t>Apáczai</a:t>
            </a:r>
            <a:r>
              <a:rPr lang="en-US" dirty="0" smtClean="0"/>
              <a:t> </a:t>
            </a:r>
            <a:r>
              <a:rPr lang="en-US" dirty="0" err="1" smtClean="0"/>
              <a:t>Kiadó</a:t>
            </a:r>
            <a:r>
              <a:rPr lang="en-US" dirty="0" smtClean="0"/>
              <a:t> – </a:t>
            </a:r>
            <a:r>
              <a:rPr lang="en-US" b="1" dirty="0" err="1" smtClean="0"/>
              <a:t>Az</a:t>
            </a:r>
            <a:r>
              <a:rPr lang="en-US" b="1" dirty="0" smtClean="0"/>
              <a:t> </a:t>
            </a:r>
            <a:r>
              <a:rPr lang="en-US" b="1" dirty="0" err="1" smtClean="0"/>
              <a:t>én</a:t>
            </a:r>
            <a:r>
              <a:rPr lang="en-US" b="1" dirty="0" smtClean="0"/>
              <a:t> </a:t>
            </a:r>
            <a:r>
              <a:rPr lang="en-US" b="1" dirty="0" err="1" smtClean="0"/>
              <a:t>világom</a:t>
            </a:r>
            <a:r>
              <a:rPr lang="en-US" b="1" dirty="0" smtClean="0"/>
              <a:t> 1-4.  </a:t>
            </a:r>
            <a:r>
              <a:rPr lang="en-US" dirty="0" err="1" smtClean="0"/>
              <a:t>Kézikönyvvel</a:t>
            </a:r>
            <a:endParaRPr lang="en-US" dirty="0" smtClean="0"/>
          </a:p>
          <a:p>
            <a:r>
              <a:rPr lang="en-US" dirty="0" err="1" smtClean="0"/>
              <a:t>Raabe</a:t>
            </a:r>
            <a:r>
              <a:rPr lang="en-US" dirty="0" smtClean="0"/>
              <a:t> </a:t>
            </a:r>
            <a:r>
              <a:rPr lang="en-US" dirty="0" err="1" smtClean="0"/>
              <a:t>Kiadó</a:t>
            </a:r>
            <a:r>
              <a:rPr lang="en-US" dirty="0" smtClean="0"/>
              <a:t> – </a:t>
            </a:r>
            <a:r>
              <a:rPr lang="en-US" b="1" dirty="0" err="1" smtClean="0"/>
              <a:t>Én</a:t>
            </a:r>
            <a:r>
              <a:rPr lang="en-US" b="1" dirty="0" smtClean="0"/>
              <a:t>, </a:t>
            </a:r>
            <a:r>
              <a:rPr lang="en-US" b="1" dirty="0" err="1" smtClean="0"/>
              <a:t>te</a:t>
            </a:r>
            <a:r>
              <a:rPr lang="en-US" b="1" dirty="0" smtClean="0"/>
              <a:t>, </a:t>
            </a:r>
            <a:r>
              <a:rPr lang="en-US" b="1" dirty="0" err="1" smtClean="0"/>
              <a:t>ő</a:t>
            </a:r>
            <a:r>
              <a:rPr lang="en-US" b="1" dirty="0" smtClean="0"/>
              <a:t> 1-4. </a:t>
            </a:r>
            <a:r>
              <a:rPr lang="en-US" dirty="0" err="1" smtClean="0"/>
              <a:t>Kézikönyvvel</a:t>
            </a:r>
            <a:endParaRPr lang="en-US" dirty="0" smtClean="0"/>
          </a:p>
          <a:p>
            <a:r>
              <a:rPr lang="en-US" dirty="0" smtClean="0"/>
              <a:t>Volt NTK – </a:t>
            </a:r>
            <a:r>
              <a:rPr lang="en-US" b="1" dirty="0" err="1" smtClean="0"/>
              <a:t>Beszélgessünk</a:t>
            </a:r>
            <a:r>
              <a:rPr lang="en-US" b="1" dirty="0" smtClean="0"/>
              <a:t>! </a:t>
            </a:r>
            <a:r>
              <a:rPr lang="en-US" b="1" dirty="0" err="1" smtClean="0"/>
              <a:t>Erkölcstan</a:t>
            </a:r>
            <a:r>
              <a:rPr lang="en-US" b="1" dirty="0" smtClean="0"/>
              <a:t> 1-4.</a:t>
            </a:r>
          </a:p>
          <a:p>
            <a:r>
              <a:rPr lang="en-US" dirty="0" err="1" smtClean="0"/>
              <a:t>Mozaik</a:t>
            </a:r>
            <a:r>
              <a:rPr lang="en-US" dirty="0" smtClean="0"/>
              <a:t> – </a:t>
            </a:r>
            <a:r>
              <a:rPr lang="en-US" b="1" dirty="0" err="1" smtClean="0"/>
              <a:t>Útravaló</a:t>
            </a:r>
            <a:r>
              <a:rPr lang="en-US" b="1" dirty="0" smtClean="0"/>
              <a:t> 1-(2.) </a:t>
            </a:r>
            <a:r>
              <a:rPr lang="en-US" dirty="0" err="1" smtClean="0"/>
              <a:t>Kézikönyvvel</a:t>
            </a:r>
            <a:endParaRPr lang="en-US" dirty="0" smtClean="0"/>
          </a:p>
          <a:p>
            <a:r>
              <a:rPr lang="en-US" dirty="0" err="1" smtClean="0"/>
              <a:t>Harmat</a:t>
            </a:r>
            <a:r>
              <a:rPr lang="en-US" dirty="0" smtClean="0"/>
              <a:t> </a:t>
            </a:r>
            <a:r>
              <a:rPr lang="en-US" dirty="0" err="1" smtClean="0"/>
              <a:t>Kiadó</a:t>
            </a:r>
            <a:r>
              <a:rPr lang="en-US" dirty="0" smtClean="0"/>
              <a:t> – </a:t>
            </a:r>
            <a:r>
              <a:rPr lang="en-US" b="1" dirty="0" err="1" smtClean="0"/>
              <a:t>Kívül-belül</a:t>
            </a:r>
            <a:r>
              <a:rPr lang="en-US" b="1" dirty="0" smtClean="0"/>
              <a:t> 1. </a:t>
            </a:r>
            <a:r>
              <a:rPr lang="en-US" dirty="0" err="1" smtClean="0"/>
              <a:t>Kézikönyvvel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Segédlet</a:t>
            </a:r>
            <a:r>
              <a:rPr lang="en-US" dirty="0" smtClean="0"/>
              <a:t>: </a:t>
            </a:r>
            <a:r>
              <a:rPr lang="is-IS" dirty="0" smtClean="0"/>
              <a:t>Gönczöl-Kereszty-Komaság: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emberek</a:t>
            </a:r>
            <a:r>
              <a:rPr lang="en-US" dirty="0" smtClean="0"/>
              <a:t> </a:t>
            </a:r>
            <a:r>
              <a:rPr lang="en-US" dirty="0" err="1" smtClean="0"/>
              <a:t>léteznek</a:t>
            </a:r>
            <a:r>
              <a:rPr lang="en-US" dirty="0" smtClean="0"/>
              <a:t>, </a:t>
            </a: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lehetségesek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is-IS" dirty="0" smtClean="0"/>
              <a:t>Fenyődi</a:t>
            </a:r>
            <a:r>
              <a:rPr lang="is-IS" dirty="0" smtClean="0"/>
              <a:t>: Erkölcstanári segédkönyv 5-6</a:t>
            </a:r>
            <a:r>
              <a:rPr lang="is-IS" dirty="0" smtClean="0"/>
              <a:t>.</a:t>
            </a:r>
          </a:p>
          <a:p>
            <a:r>
              <a:rPr lang="is-IS" dirty="0" smtClean="0"/>
              <a:t>Miklya Luzsányi: Játéktár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95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világom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123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3+3 </a:t>
            </a:r>
            <a:r>
              <a:rPr lang="en-US" dirty="0" err="1" smtClean="0"/>
              <a:t>témabontás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évfolyampáron</a:t>
            </a:r>
            <a:endParaRPr lang="en-US" dirty="0" smtClean="0"/>
          </a:p>
          <a:p>
            <a:r>
              <a:rPr lang="en-US" dirty="0" err="1" smtClean="0"/>
              <a:t>Rszín</a:t>
            </a:r>
            <a:r>
              <a:rPr lang="en-US" dirty="0" smtClean="0"/>
              <a:t> – </a:t>
            </a:r>
            <a:r>
              <a:rPr lang="en-US" dirty="0" err="1" smtClean="0"/>
              <a:t>ráhangoló</a:t>
            </a:r>
            <a:r>
              <a:rPr lang="en-US" dirty="0" smtClean="0"/>
              <a:t>, </a:t>
            </a:r>
            <a:r>
              <a:rPr lang="en-US" dirty="0" err="1" smtClean="0"/>
              <a:t>sárga</a:t>
            </a:r>
            <a:r>
              <a:rPr lang="en-US" dirty="0" smtClean="0"/>
              <a:t> – </a:t>
            </a:r>
            <a:r>
              <a:rPr lang="en-US" dirty="0" err="1" smtClean="0"/>
              <a:t>témafeldolgozó</a:t>
            </a:r>
            <a:r>
              <a:rPr lang="en-US" dirty="0" smtClean="0"/>
              <a:t>, </a:t>
            </a:r>
            <a:r>
              <a:rPr lang="en-US" dirty="0" err="1" smtClean="0"/>
              <a:t>zöld</a:t>
            </a:r>
            <a:r>
              <a:rPr lang="en-US" dirty="0" smtClean="0"/>
              <a:t> – </a:t>
            </a:r>
            <a:r>
              <a:rPr lang="en-US" dirty="0" err="1" smtClean="0"/>
              <a:t>szövegalapú</a:t>
            </a:r>
            <a:r>
              <a:rPr lang="en-US" dirty="0" smtClean="0"/>
              <a:t>, </a:t>
            </a:r>
            <a:r>
              <a:rPr lang="en-US" dirty="0" err="1" smtClean="0"/>
              <a:t>lila</a:t>
            </a:r>
            <a:r>
              <a:rPr lang="en-US" dirty="0" smtClean="0"/>
              <a:t>– </a:t>
            </a:r>
            <a:r>
              <a:rPr lang="en-US" dirty="0" err="1" smtClean="0"/>
              <a:t>alkotó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endParaRPr lang="en-US" dirty="0" smtClean="0"/>
          </a:p>
          <a:p>
            <a:r>
              <a:rPr lang="en-US" dirty="0" err="1" smtClean="0"/>
              <a:t>Erős</a:t>
            </a:r>
            <a:r>
              <a:rPr lang="en-US" dirty="0" smtClean="0"/>
              <a:t> </a:t>
            </a:r>
            <a:r>
              <a:rPr lang="en-US" dirty="0" err="1" smtClean="0"/>
              <a:t>vizualitás</a:t>
            </a:r>
            <a:r>
              <a:rPr lang="en-US" dirty="0" smtClean="0"/>
              <a:t>: </a:t>
            </a:r>
            <a:r>
              <a:rPr lang="en-US" dirty="0" err="1" smtClean="0"/>
              <a:t>fotók</a:t>
            </a:r>
            <a:r>
              <a:rPr lang="en-US" dirty="0" smtClean="0"/>
              <a:t>, </a:t>
            </a:r>
            <a:r>
              <a:rPr lang="en-US" dirty="0" err="1" smtClean="0"/>
              <a:t>grafika</a:t>
            </a:r>
            <a:r>
              <a:rPr lang="en-US" dirty="0" smtClean="0"/>
              <a:t>, </a:t>
            </a:r>
            <a:r>
              <a:rPr lang="en-US" dirty="0" err="1" smtClean="0"/>
              <a:t>gyermekrajz</a:t>
            </a:r>
            <a:r>
              <a:rPr lang="en-US" dirty="0" smtClean="0"/>
              <a:t>, </a:t>
            </a:r>
            <a:r>
              <a:rPr lang="en-US" dirty="0" err="1" smtClean="0"/>
              <a:t>festmény</a:t>
            </a:r>
            <a:r>
              <a:rPr lang="en-US" dirty="0" smtClean="0"/>
              <a:t> – </a:t>
            </a:r>
            <a:r>
              <a:rPr lang="en-US" dirty="0" err="1" smtClean="0"/>
              <a:t>illusztráció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feladatindító</a:t>
            </a:r>
            <a:endParaRPr lang="en-US" dirty="0" smtClean="0"/>
          </a:p>
          <a:p>
            <a:r>
              <a:rPr lang="en-US" dirty="0" err="1" smtClean="0"/>
              <a:t>Irodalom</a:t>
            </a:r>
            <a:r>
              <a:rPr lang="en-US" dirty="0" smtClean="0"/>
              <a:t>: </a:t>
            </a:r>
            <a:r>
              <a:rPr lang="en-US" dirty="0" err="1" smtClean="0"/>
              <a:t>klasszikus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kortárs</a:t>
            </a:r>
            <a:r>
              <a:rPr lang="en-US" dirty="0" smtClean="0"/>
              <a:t> </a:t>
            </a:r>
            <a:r>
              <a:rPr lang="en-US" dirty="0" err="1" smtClean="0"/>
              <a:t>szövegek</a:t>
            </a:r>
            <a:r>
              <a:rPr lang="en-US" dirty="0" smtClean="0"/>
              <a:t> – </a:t>
            </a:r>
            <a:r>
              <a:rPr lang="en-US" dirty="0" err="1" smtClean="0"/>
              <a:t>egy-egy</a:t>
            </a:r>
            <a:r>
              <a:rPr lang="en-US" dirty="0" smtClean="0"/>
              <a:t> </a:t>
            </a:r>
            <a:r>
              <a:rPr lang="en-US" dirty="0" err="1" smtClean="0"/>
              <a:t>témára</a:t>
            </a:r>
            <a:r>
              <a:rPr lang="en-US" dirty="0" smtClean="0"/>
              <a:t> </a:t>
            </a:r>
            <a:r>
              <a:rPr lang="en-US" dirty="0" err="1" smtClean="0"/>
              <a:t>fókuszálva</a:t>
            </a:r>
            <a:endParaRPr lang="en-US" dirty="0" smtClean="0"/>
          </a:p>
          <a:p>
            <a:r>
              <a:rPr lang="en-US" dirty="0" err="1" smtClean="0"/>
              <a:t>Választás</a:t>
            </a:r>
            <a:r>
              <a:rPr lang="en-US" dirty="0" smtClean="0"/>
              <a:t> a </a:t>
            </a:r>
            <a:r>
              <a:rPr lang="en-US" dirty="0" err="1" smtClean="0"/>
              <a:t>feladatok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, </a:t>
            </a:r>
            <a:r>
              <a:rPr lang="en-US" dirty="0" err="1" smtClean="0"/>
              <a:t>rugalmasság</a:t>
            </a:r>
            <a:endParaRPr lang="en-US" dirty="0" smtClean="0"/>
          </a:p>
          <a:p>
            <a:r>
              <a:rPr lang="en-US" dirty="0" err="1" smtClean="0"/>
              <a:t>Kézikönyv</a:t>
            </a:r>
            <a:r>
              <a:rPr lang="en-US" dirty="0" smtClean="0"/>
              <a:t>: </a:t>
            </a:r>
            <a:r>
              <a:rPr lang="en-US" dirty="0" err="1" smtClean="0"/>
              <a:t>szövegek</a:t>
            </a:r>
            <a:r>
              <a:rPr lang="en-US" dirty="0" smtClean="0"/>
              <a:t>, </a:t>
            </a:r>
            <a:r>
              <a:rPr lang="en-US" dirty="0" err="1" smtClean="0"/>
              <a:t>játékok</a:t>
            </a:r>
            <a:r>
              <a:rPr lang="en-US" dirty="0" smtClean="0"/>
              <a:t> (</a:t>
            </a:r>
            <a:r>
              <a:rPr lang="en-US" dirty="0" err="1" smtClean="0"/>
              <a:t>tanmenet</a:t>
            </a:r>
            <a:r>
              <a:rPr lang="en-US" dirty="0" smtClean="0"/>
              <a:t>), </a:t>
            </a:r>
            <a:r>
              <a:rPr lang="en-US" dirty="0" err="1" smtClean="0"/>
              <a:t>javaslatok</a:t>
            </a:r>
            <a:r>
              <a:rPr lang="en-US" dirty="0" smtClean="0"/>
              <a:t>, </a:t>
            </a:r>
            <a:r>
              <a:rPr lang="en-US" dirty="0" err="1" smtClean="0"/>
              <a:t>magyarázatok</a:t>
            </a:r>
            <a:r>
              <a:rPr lang="en-US" dirty="0" smtClean="0"/>
              <a:t>, </a:t>
            </a:r>
            <a:r>
              <a:rPr lang="en-US" dirty="0" err="1" smtClean="0"/>
              <a:t>alternatívák</a:t>
            </a:r>
            <a:endParaRPr lang="en-US" dirty="0" smtClean="0"/>
          </a:p>
          <a:p>
            <a:r>
              <a:rPr lang="en-US" dirty="0" err="1" smtClean="0"/>
              <a:t>Példa</a:t>
            </a:r>
            <a:r>
              <a:rPr lang="en-US" dirty="0" smtClean="0"/>
              <a:t> a </a:t>
            </a:r>
            <a:r>
              <a:rPr lang="en-US" dirty="0" err="1" smtClean="0"/>
              <a:t>résztémákra</a:t>
            </a:r>
            <a:r>
              <a:rPr lang="en-US" dirty="0" smtClean="0"/>
              <a:t>: 1</a:t>
            </a:r>
            <a:r>
              <a:rPr lang="en-US" dirty="0" smtClean="0"/>
              <a:t>. </a:t>
            </a:r>
            <a:r>
              <a:rPr lang="en-US" dirty="0" err="1" smtClean="0"/>
              <a:t>évfolyam</a:t>
            </a:r>
            <a:r>
              <a:rPr lang="en-US" dirty="0" smtClean="0"/>
              <a:t> 2. </a:t>
            </a:r>
            <a:r>
              <a:rPr lang="en-US" dirty="0" err="1" smtClean="0"/>
              <a:t>fejezet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hu-HU" altLang="en-US" dirty="0" smtClean="0"/>
              <a:t>11</a:t>
            </a:r>
            <a:r>
              <a:rPr lang="hu-HU" altLang="en-US" dirty="0"/>
              <a:t>. </a:t>
            </a:r>
            <a:r>
              <a:rPr lang="hu-HU" altLang="en-US" dirty="0" smtClean="0"/>
              <a:t>Ismerőseim</a:t>
            </a:r>
            <a:r>
              <a:rPr lang="en-US" altLang="en-US" dirty="0" smtClean="0"/>
              <a:t> </a:t>
            </a:r>
            <a:r>
              <a:rPr lang="hu-HU" altLang="en-US" dirty="0" smtClean="0"/>
              <a:t>12</a:t>
            </a:r>
            <a:r>
              <a:rPr lang="hu-HU" altLang="en-US" dirty="0"/>
              <a:t>. Bizalom, </a:t>
            </a:r>
            <a:r>
              <a:rPr lang="hu-HU" altLang="en-US" dirty="0" smtClean="0"/>
              <a:t>segítség</a:t>
            </a:r>
            <a:r>
              <a:rPr lang="en-US" altLang="en-US" dirty="0" smtClean="0"/>
              <a:t> </a:t>
            </a:r>
            <a:r>
              <a:rPr lang="hu-HU" altLang="en-US" dirty="0" smtClean="0"/>
              <a:t>13</a:t>
            </a:r>
            <a:r>
              <a:rPr lang="hu-HU" altLang="en-US" dirty="0"/>
              <a:t>. Rossz </a:t>
            </a:r>
            <a:r>
              <a:rPr lang="hu-HU" altLang="en-US" dirty="0" smtClean="0"/>
              <a:t>érzések</a:t>
            </a:r>
            <a:r>
              <a:rPr lang="en-US" altLang="en-US" dirty="0" smtClean="0"/>
              <a:t> </a:t>
            </a:r>
            <a:r>
              <a:rPr lang="hu-HU" altLang="en-US" dirty="0" smtClean="0"/>
              <a:t>14</a:t>
            </a:r>
            <a:r>
              <a:rPr lang="hu-HU" altLang="en-US" dirty="0"/>
              <a:t>. </a:t>
            </a:r>
            <a:r>
              <a:rPr lang="hu-HU" altLang="en-US" dirty="0" smtClean="0"/>
              <a:t>Ismeretlenek</a:t>
            </a:r>
            <a:r>
              <a:rPr lang="en-US" altLang="en-US" dirty="0" smtClean="0"/>
              <a:t> </a:t>
            </a:r>
            <a:r>
              <a:rPr lang="hu-HU" altLang="en-US" dirty="0" smtClean="0"/>
              <a:t>15</a:t>
            </a:r>
            <a:r>
              <a:rPr lang="hu-HU" altLang="en-US" dirty="0"/>
              <a:t>. </a:t>
            </a:r>
            <a:r>
              <a:rPr lang="hu-HU" altLang="en-US" dirty="0" smtClean="0"/>
              <a:t>Illem</a:t>
            </a:r>
            <a:r>
              <a:rPr lang="en-US" altLang="en-US" dirty="0" smtClean="0"/>
              <a:t> </a:t>
            </a:r>
            <a:r>
              <a:rPr lang="hu-HU" altLang="en-US" dirty="0" smtClean="0"/>
              <a:t>16</a:t>
            </a:r>
            <a:r>
              <a:rPr lang="hu-HU" altLang="en-US" dirty="0"/>
              <a:t>. Önmagam </a:t>
            </a:r>
            <a:r>
              <a:rPr lang="hu-HU" altLang="en-US" dirty="0" smtClean="0"/>
              <a:t>kifejezése</a:t>
            </a:r>
            <a:r>
              <a:rPr lang="en-US" altLang="en-US" dirty="0" smtClean="0"/>
              <a:t> </a:t>
            </a:r>
            <a:r>
              <a:rPr lang="hu-HU" altLang="en-US" dirty="0" smtClean="0"/>
              <a:t>17</a:t>
            </a:r>
            <a:r>
              <a:rPr lang="hu-HU" altLang="en-US" dirty="0"/>
              <a:t>. </a:t>
            </a:r>
            <a:r>
              <a:rPr lang="hu-HU" altLang="en-US" dirty="0" smtClean="0"/>
              <a:t>Kapcsolatteremtés</a:t>
            </a:r>
            <a:r>
              <a:rPr lang="en-US" altLang="en-US" dirty="0" smtClean="0"/>
              <a:t> </a:t>
            </a:r>
            <a:r>
              <a:rPr lang="hu-HU" altLang="en-US" dirty="0" smtClean="0"/>
              <a:t>18</a:t>
            </a:r>
            <a:r>
              <a:rPr lang="hu-HU" altLang="en-US" dirty="0"/>
              <a:t>. </a:t>
            </a:r>
            <a:r>
              <a:rPr lang="hu-HU" altLang="en-US" dirty="0" smtClean="0"/>
              <a:t>Figyelem</a:t>
            </a:r>
            <a:r>
              <a:rPr lang="en-US" altLang="en-US" dirty="0" smtClean="0"/>
              <a:t> </a:t>
            </a:r>
            <a:r>
              <a:rPr lang="hu-HU" altLang="en-US" dirty="0" smtClean="0"/>
              <a:t>19</a:t>
            </a:r>
            <a:r>
              <a:rPr lang="hu-HU" altLang="en-US" dirty="0"/>
              <a:t>. Érzéseink </a:t>
            </a:r>
            <a:r>
              <a:rPr lang="en-US" altLang="en-US" dirty="0" smtClean="0"/>
              <a:t> </a:t>
            </a:r>
            <a:r>
              <a:rPr lang="hu-HU" altLang="en-US" dirty="0" smtClean="0"/>
              <a:t>20</a:t>
            </a:r>
            <a:r>
              <a:rPr lang="hu-HU" altLang="en-US" dirty="0"/>
              <a:t>. </a:t>
            </a:r>
            <a:r>
              <a:rPr lang="hu-HU" altLang="en-US" dirty="0" smtClean="0"/>
              <a:t>Megbántottság</a:t>
            </a:r>
            <a:r>
              <a:rPr lang="en-US" altLang="en-US" dirty="0" smtClean="0"/>
              <a:t> </a:t>
            </a:r>
            <a:r>
              <a:rPr lang="hu-HU" altLang="en-US" dirty="0" smtClean="0"/>
              <a:t>21</a:t>
            </a:r>
            <a:r>
              <a:rPr lang="hu-HU" altLang="en-US" dirty="0"/>
              <a:t>. </a:t>
            </a:r>
            <a:r>
              <a:rPr lang="hu-HU" altLang="en-US" dirty="0" smtClean="0"/>
              <a:t>Szeretet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41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7 at 2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2" y="719191"/>
            <a:ext cx="7900827" cy="54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94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7 at 2.5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92" y="495727"/>
            <a:ext cx="4509579" cy="6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3-09-17 at 3.0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94" y="495726"/>
            <a:ext cx="4467419" cy="628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7 at 3.0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49" y="632030"/>
            <a:ext cx="4127593" cy="576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3-09-17 at 3.0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37" y="632030"/>
            <a:ext cx="4090666" cy="576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9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1795"/>
          </a:xfrm>
        </p:spPr>
        <p:txBody>
          <a:bodyPr/>
          <a:lstStyle/>
          <a:p>
            <a:r>
              <a:rPr lang="en-US" dirty="0" err="1" smtClean="0"/>
              <a:t>Története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 </a:t>
            </a:r>
            <a:r>
              <a:rPr lang="en-US" dirty="0" err="1" smtClean="0"/>
              <a:t>Köznevelési</a:t>
            </a:r>
            <a:r>
              <a:rPr lang="en-US" dirty="0" smtClean="0"/>
              <a:t> </a:t>
            </a:r>
            <a:r>
              <a:rPr lang="en-US" dirty="0" err="1" smtClean="0"/>
              <a:t>törvény</a:t>
            </a:r>
            <a:endParaRPr lang="en-US" dirty="0" smtClean="0"/>
          </a:p>
          <a:p>
            <a:r>
              <a:rPr lang="en-US" dirty="0" smtClean="0"/>
              <a:t>2012 Nat</a:t>
            </a:r>
          </a:p>
          <a:p>
            <a:r>
              <a:rPr lang="en-US" dirty="0" smtClean="0"/>
              <a:t>2012 </a:t>
            </a:r>
            <a:r>
              <a:rPr lang="en-US" dirty="0" err="1" smtClean="0"/>
              <a:t>Kerettanterv</a:t>
            </a:r>
            <a:endParaRPr lang="en-US" dirty="0" smtClean="0"/>
          </a:p>
          <a:p>
            <a:r>
              <a:rPr lang="en-US" dirty="0" smtClean="0"/>
              <a:t>2013 </a:t>
            </a:r>
            <a:r>
              <a:rPr lang="en-US" dirty="0" err="1" smtClean="0"/>
              <a:t>Tankönyvek</a:t>
            </a:r>
            <a:endParaRPr lang="en-US" dirty="0" smtClean="0"/>
          </a:p>
          <a:p>
            <a:r>
              <a:rPr lang="en-US" dirty="0" smtClean="0"/>
              <a:t>2013 </a:t>
            </a:r>
            <a:r>
              <a:rPr lang="en-US" dirty="0" err="1" smtClean="0"/>
              <a:t>szeptember</a:t>
            </a:r>
            <a:r>
              <a:rPr lang="en-US" dirty="0" smtClean="0"/>
              <a:t> </a:t>
            </a:r>
            <a:r>
              <a:rPr lang="en-US" dirty="0" err="1" smtClean="0"/>
              <a:t>Bevezetés</a:t>
            </a:r>
            <a:r>
              <a:rPr lang="en-US" dirty="0" smtClean="0"/>
              <a:t> 1, 5, </a:t>
            </a:r>
            <a:r>
              <a:rPr lang="en-US" dirty="0" err="1" smtClean="0"/>
              <a:t>évfolyam</a:t>
            </a:r>
            <a:endParaRPr lang="en-US" dirty="0" smtClean="0"/>
          </a:p>
          <a:p>
            <a:r>
              <a:rPr lang="en-US" dirty="0" smtClean="0"/>
              <a:t>2015 </a:t>
            </a:r>
            <a:r>
              <a:rPr lang="en-US" dirty="0" err="1" smtClean="0"/>
              <a:t>május</a:t>
            </a:r>
            <a:r>
              <a:rPr lang="en-US" dirty="0" smtClean="0"/>
              <a:t> </a:t>
            </a:r>
            <a:r>
              <a:rPr lang="en-US" i="1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elnevezés</a:t>
            </a:r>
            <a:endParaRPr lang="en-US" dirty="0" smtClean="0"/>
          </a:p>
          <a:p>
            <a:r>
              <a:rPr lang="en-US" dirty="0" smtClean="0"/>
              <a:t>(2016 </a:t>
            </a:r>
            <a:r>
              <a:rPr lang="en-US" dirty="0" err="1" smtClean="0"/>
              <a:t>tanártiltakozások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Nat, </a:t>
            </a:r>
            <a:r>
              <a:rPr lang="en-US" dirty="0" err="1" smtClean="0"/>
              <a:t>Kt</a:t>
            </a:r>
            <a:r>
              <a:rPr lang="is-IS" dirty="0" smtClean="0"/>
              <a:t>… ?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9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3348520" cy="571692"/>
          </a:xfrm>
        </p:spPr>
        <p:txBody>
          <a:bodyPr/>
          <a:lstStyle/>
          <a:p>
            <a:r>
              <a:rPr lang="en-US" dirty="0" err="1" smtClean="0"/>
              <a:t>Támogató</a:t>
            </a:r>
            <a:r>
              <a:rPr lang="en-US" dirty="0" smtClean="0"/>
              <a:t> </a:t>
            </a:r>
            <a:r>
              <a:rPr lang="en-US" dirty="0" err="1" smtClean="0"/>
              <a:t>honlap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251"/>
          <a:stretch>
            <a:fillRect/>
          </a:stretch>
        </p:blipFill>
        <p:spPr>
          <a:xfrm>
            <a:off x="5548044" y="1061948"/>
            <a:ext cx="5610493" cy="44411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61" y="3298004"/>
            <a:ext cx="3554858" cy="1438383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www.erkolcstant-tanitok.hu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kapcsolat@erkolcstant-tanitok.hu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90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2"/>
            <a:ext cx="3327972" cy="479174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Menü</a:t>
            </a:r>
            <a:endParaRPr lang="en-US" sz="24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4975"/>
          <a:stretch>
            <a:fillRect/>
          </a:stretch>
        </p:blipFill>
        <p:spPr>
          <a:xfrm>
            <a:off x="4842957" y="1041401"/>
            <a:ext cx="6315581" cy="40428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643865"/>
            <a:ext cx="3327972" cy="3440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Kezdőlap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Hírek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tantárgy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tananyag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Módszertan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Értékelés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Tanári</a:t>
            </a:r>
            <a:r>
              <a:rPr lang="en-US" dirty="0"/>
              <a:t> </a:t>
            </a:r>
            <a:r>
              <a:rPr lang="en-US" dirty="0" err="1"/>
              <a:t>segédlet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Tapasztalatok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világom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Kérdőív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Hallgatóknak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Kapcsolat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95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1"/>
            <a:ext cx="2156718" cy="19895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Segédlete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tanácsok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világom</a:t>
            </a:r>
            <a:r>
              <a:rPr lang="en-US" dirty="0" smtClean="0"/>
              <a:t> </a:t>
            </a:r>
            <a:r>
              <a:rPr lang="en-US" dirty="0" err="1" smtClean="0"/>
              <a:t>tanításához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374"/>
          <a:stretch>
            <a:fillRect/>
          </a:stretch>
        </p:blipFill>
        <p:spPr>
          <a:xfrm>
            <a:off x="3832262" y="1041400"/>
            <a:ext cx="7326276" cy="47224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4109662"/>
            <a:ext cx="2156718" cy="9745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1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5034337"/>
            <a:ext cx="9609668" cy="60344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tantárggyal</a:t>
            </a:r>
            <a:r>
              <a:rPr lang="en-US" dirty="0" smtClean="0"/>
              <a:t> </a:t>
            </a:r>
            <a:r>
              <a:rPr lang="en-US" dirty="0" err="1" smtClean="0"/>
              <a:t>kapcsolatos</a:t>
            </a:r>
            <a:r>
              <a:rPr lang="en-US" dirty="0" smtClean="0"/>
              <a:t> </a:t>
            </a:r>
            <a:r>
              <a:rPr lang="en-US" dirty="0" err="1" smtClean="0"/>
              <a:t>kérdéseket</a:t>
            </a:r>
            <a:r>
              <a:rPr lang="en-US" dirty="0" smtClean="0"/>
              <a:t> a </a:t>
            </a:r>
            <a:r>
              <a:rPr lang="en-US" dirty="0" smtClean="0">
                <a:hlinkClick r:id="rId2"/>
              </a:rPr>
              <a:t>kapcsolat@erkolcstant-tanitok.hu</a:t>
            </a:r>
            <a:r>
              <a:rPr lang="en-US" dirty="0" smtClean="0"/>
              <a:t> </a:t>
            </a:r>
            <a:r>
              <a:rPr lang="en-US" dirty="0" err="1" smtClean="0"/>
              <a:t>címen</a:t>
            </a:r>
            <a:r>
              <a:rPr lang="en-US" dirty="0" smtClean="0"/>
              <a:t> </a:t>
            </a:r>
            <a:r>
              <a:rPr lang="en-US" dirty="0" err="1" smtClean="0"/>
              <a:t>feltehetik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7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1771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tantárgy</a:t>
            </a:r>
            <a:r>
              <a:rPr lang="en-US" dirty="0"/>
              <a:t> </a:t>
            </a:r>
            <a:r>
              <a:rPr lang="en-US" dirty="0" err="1" smtClean="0"/>
              <a:t>célja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err="1"/>
              <a:t>Erkölcsi</a:t>
            </a:r>
            <a:r>
              <a:rPr lang="en-US" sz="2800" b="1" dirty="0"/>
              <a:t> </a:t>
            </a:r>
            <a:r>
              <a:rPr lang="en-US" sz="2800" b="1" dirty="0" err="1" smtClean="0"/>
              <a:t>nevelés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3936732"/>
            <a:ext cx="4718304" cy="1933715"/>
          </a:xfrm>
        </p:spPr>
        <p:txBody>
          <a:bodyPr/>
          <a:lstStyle/>
          <a:p>
            <a:r>
              <a:rPr lang="en-US" dirty="0" err="1"/>
              <a:t>Erkölcsi</a:t>
            </a:r>
            <a:r>
              <a:rPr lang="en-US" dirty="0"/>
              <a:t> </a:t>
            </a:r>
            <a:r>
              <a:rPr lang="en-US" dirty="0" err="1"/>
              <a:t>szabályok</a:t>
            </a:r>
            <a:r>
              <a:rPr lang="en-US" dirty="0"/>
              <a:t>, </a:t>
            </a:r>
            <a:r>
              <a:rPr lang="en-US" dirty="0" err="1"/>
              <a:t>normák</a:t>
            </a:r>
            <a:r>
              <a:rPr lang="en-US" dirty="0"/>
              <a:t> </a:t>
            </a:r>
            <a:r>
              <a:rPr lang="en-US" dirty="0" err="1" smtClean="0"/>
              <a:t>megtanítása</a:t>
            </a:r>
            <a:r>
              <a:rPr lang="en-US" dirty="0" smtClean="0"/>
              <a:t>, </a:t>
            </a:r>
            <a:r>
              <a:rPr lang="en-US" dirty="0" err="1" smtClean="0"/>
              <a:t>belsővé</a:t>
            </a:r>
            <a:r>
              <a:rPr lang="en-US" dirty="0" smtClean="0"/>
              <a:t> </a:t>
            </a:r>
            <a:r>
              <a:rPr lang="en-US" dirty="0" err="1" smtClean="0"/>
              <a:t>tétele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3936732"/>
            <a:ext cx="4718304" cy="1933715"/>
          </a:xfrm>
        </p:spPr>
        <p:txBody>
          <a:bodyPr/>
          <a:lstStyle/>
          <a:p>
            <a:r>
              <a:rPr lang="en-US" dirty="0" err="1"/>
              <a:t>Erkölcsi</a:t>
            </a:r>
            <a:r>
              <a:rPr lang="en-US" dirty="0"/>
              <a:t> </a:t>
            </a:r>
            <a:r>
              <a:rPr lang="en-US" dirty="0" err="1" smtClean="0"/>
              <a:t>gondolkodás</a:t>
            </a:r>
            <a:r>
              <a:rPr lang="en-US" dirty="0" smtClean="0"/>
              <a:t> (</a:t>
            </a:r>
            <a:r>
              <a:rPr lang="en-US" dirty="0" err="1" smtClean="0"/>
              <a:t>jó</a:t>
            </a:r>
            <a:r>
              <a:rPr lang="en-US" dirty="0" smtClean="0"/>
              <a:t>/</a:t>
            </a:r>
            <a:r>
              <a:rPr lang="en-US" dirty="0" err="1" smtClean="0"/>
              <a:t>rossz</a:t>
            </a:r>
            <a:r>
              <a:rPr lang="en-US" dirty="0" smtClean="0"/>
              <a:t>, mi </a:t>
            </a:r>
            <a:r>
              <a:rPr lang="en-US" dirty="0" err="1" smtClean="0"/>
              <a:t>alapján</a:t>
            </a:r>
            <a:r>
              <a:rPr lang="en-US" dirty="0" smtClean="0"/>
              <a:t> </a:t>
            </a:r>
            <a:r>
              <a:rPr lang="en-US" dirty="0" err="1" smtClean="0"/>
              <a:t>döntök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smtClean="0"/>
              <a:t>Vita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1973179"/>
            <a:ext cx="4718304" cy="38972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Tantárgyi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keret</a:t>
            </a:r>
            <a:endParaRPr lang="en-US" sz="2800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 smtClean="0"/>
              <a:t>Kötött</a:t>
            </a:r>
            <a:r>
              <a:rPr lang="en-US" dirty="0" smtClean="0"/>
              <a:t> (</a:t>
            </a:r>
            <a:r>
              <a:rPr lang="en-US" dirty="0" err="1" smtClean="0"/>
              <a:t>tananyag</a:t>
            </a:r>
            <a:r>
              <a:rPr lang="en-US" dirty="0" smtClean="0"/>
              <a:t>, </a:t>
            </a:r>
            <a:r>
              <a:rPr lang="en-US" dirty="0" err="1" smtClean="0"/>
              <a:t>osztályzás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err="1" smtClean="0"/>
              <a:t>Kanonizált</a:t>
            </a:r>
            <a:r>
              <a:rPr lang="en-US" dirty="0" smtClean="0"/>
              <a:t> (</a:t>
            </a:r>
            <a:r>
              <a:rPr lang="en-US" dirty="0" err="1" smtClean="0"/>
              <a:t>tanterv</a:t>
            </a:r>
            <a:r>
              <a:rPr lang="en-US" dirty="0" smtClean="0"/>
              <a:t>, </a:t>
            </a:r>
            <a:r>
              <a:rPr lang="en-US" dirty="0" err="1" smtClean="0"/>
              <a:t>könyv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err="1" smtClean="0"/>
              <a:t>Leterheltség</a:t>
            </a:r>
            <a:r>
              <a:rPr lang="en-US" dirty="0" smtClean="0"/>
              <a:t> </a:t>
            </a:r>
            <a:r>
              <a:rPr lang="en-US" dirty="0" err="1" smtClean="0"/>
              <a:t>nő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_________________________</a:t>
            </a:r>
          </a:p>
          <a:p>
            <a:pPr marL="0" indent="0" algn="ctr">
              <a:buNone/>
            </a:pPr>
            <a:r>
              <a:rPr lang="en-US" dirty="0" err="1" smtClean="0"/>
              <a:t>Szakmai</a:t>
            </a:r>
            <a:r>
              <a:rPr lang="en-US" u="sng" dirty="0" smtClean="0"/>
              <a:t> </a:t>
            </a:r>
            <a:r>
              <a:rPr lang="en-US" dirty="0" err="1" smtClean="0"/>
              <a:t>alapozás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Időkeret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1973179"/>
            <a:ext cx="4718304" cy="389726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Általános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nevelés</a:t>
            </a:r>
            <a:endParaRPr lang="en-US" sz="2800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”</a:t>
            </a:r>
            <a:r>
              <a:rPr lang="en-US" dirty="0" err="1" smtClean="0"/>
              <a:t>egész</a:t>
            </a:r>
            <a:r>
              <a:rPr lang="en-US" dirty="0" smtClean="0"/>
              <a:t> nap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csináljuk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tárgyban</a:t>
            </a:r>
            <a:r>
              <a:rPr lang="en-US" dirty="0" smtClean="0"/>
              <a:t> </a:t>
            </a:r>
            <a:r>
              <a:rPr lang="en-US" dirty="0" err="1" smtClean="0"/>
              <a:t>megjelenik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 err="1" smtClean="0"/>
              <a:t>mintaadás</a:t>
            </a:r>
            <a:r>
              <a:rPr lang="en-US" dirty="0" smtClean="0"/>
              <a:t> </a:t>
            </a:r>
            <a:r>
              <a:rPr lang="en-US" dirty="0" err="1" smtClean="0"/>
              <a:t>erősebb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______________________</a:t>
            </a:r>
          </a:p>
          <a:p>
            <a:pPr marL="0" indent="0" algn="ctr">
              <a:buNone/>
            </a:pP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módszertan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Akut</a:t>
            </a:r>
            <a:r>
              <a:rPr lang="en-US" dirty="0" smtClean="0"/>
              <a:t> </a:t>
            </a:r>
            <a:r>
              <a:rPr lang="en-US" dirty="0" err="1" smtClean="0"/>
              <a:t>helyzetre</a:t>
            </a:r>
            <a:r>
              <a:rPr lang="en-US" dirty="0" smtClean="0"/>
              <a:t> </a:t>
            </a:r>
            <a:r>
              <a:rPr lang="en-US" dirty="0" err="1" smtClean="0"/>
              <a:t>reagál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Gyerekre</a:t>
            </a:r>
            <a:r>
              <a:rPr lang="en-US" dirty="0" smtClean="0"/>
              <a:t> </a:t>
            </a:r>
            <a:r>
              <a:rPr lang="en-US" dirty="0" err="1" smtClean="0"/>
              <a:t>kevésbé</a:t>
            </a:r>
            <a:r>
              <a:rPr lang="en-US" dirty="0" smtClean="0"/>
              <a:t> </a:t>
            </a:r>
            <a:r>
              <a:rPr lang="en-US" dirty="0" err="1" smtClean="0"/>
              <a:t>fókuszál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Felnőttszerep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fejleszteni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erkölcsi</a:t>
            </a:r>
            <a:r>
              <a:rPr lang="en-US" dirty="0" smtClean="0"/>
              <a:t> </a:t>
            </a:r>
            <a:r>
              <a:rPr lang="en-US" dirty="0" err="1" smtClean="0"/>
              <a:t>tudást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tanítása</a:t>
            </a:r>
            <a:endParaRPr lang="en-US" dirty="0" smtClean="0"/>
          </a:p>
          <a:p>
            <a:r>
              <a:rPr lang="en-US" dirty="0" err="1" smtClean="0"/>
              <a:t>Értékek</a:t>
            </a:r>
            <a:r>
              <a:rPr lang="en-US" dirty="0" smtClean="0"/>
              <a:t> </a:t>
            </a:r>
            <a:r>
              <a:rPr lang="en-US" dirty="0" err="1" smtClean="0"/>
              <a:t>tanítása</a:t>
            </a:r>
            <a:endParaRPr lang="en-US" dirty="0" smtClean="0"/>
          </a:p>
          <a:p>
            <a:r>
              <a:rPr lang="en-US" dirty="0" err="1"/>
              <a:t>Ítéletalkotás</a:t>
            </a:r>
            <a:r>
              <a:rPr lang="en-US" dirty="0"/>
              <a:t> </a:t>
            </a:r>
            <a:r>
              <a:rPr lang="en-US" dirty="0" err="1"/>
              <a:t>gyakorlása</a:t>
            </a:r>
            <a:endParaRPr lang="en-US" dirty="0"/>
          </a:p>
          <a:p>
            <a:r>
              <a:rPr lang="en-US" dirty="0" err="1" smtClean="0"/>
              <a:t>Reflexió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gondolkodásra</a:t>
            </a:r>
            <a:endParaRPr lang="en-US" dirty="0" smtClean="0"/>
          </a:p>
          <a:p>
            <a:r>
              <a:rPr lang="en-US" dirty="0" err="1" smtClean="0"/>
              <a:t>Minták</a:t>
            </a:r>
            <a:r>
              <a:rPr lang="en-US" dirty="0" smtClean="0"/>
              <a:t> </a:t>
            </a:r>
            <a:r>
              <a:rPr lang="en-US" dirty="0" err="1" smtClean="0"/>
              <a:t>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9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Tantárgyi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 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Külső</a:t>
            </a:r>
            <a:r>
              <a:rPr lang="en-US" b="1" dirty="0" smtClean="0"/>
              <a:t> </a:t>
            </a:r>
            <a:r>
              <a:rPr lang="en-US" b="1" dirty="0" err="1" smtClean="0"/>
              <a:t>világ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err="1" smtClean="0"/>
              <a:t>Sokféle</a:t>
            </a:r>
            <a:r>
              <a:rPr lang="en-US" dirty="0" smtClean="0"/>
              <a:t> </a:t>
            </a:r>
            <a:r>
              <a:rPr lang="en-US" dirty="0" err="1" smtClean="0"/>
              <a:t>érték</a:t>
            </a:r>
            <a:r>
              <a:rPr lang="en-US" dirty="0" smtClean="0"/>
              <a:t>, </a:t>
            </a:r>
            <a:r>
              <a:rPr lang="en-US" dirty="0" err="1" smtClean="0"/>
              <a:t>ítélet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Értékütközés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 smtClean="0"/>
              <a:t>értékek</a:t>
            </a:r>
            <a:r>
              <a:rPr lang="en-US" dirty="0" smtClean="0"/>
              <a:t> (?)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Belső</a:t>
            </a:r>
            <a:r>
              <a:rPr lang="en-US" b="1" dirty="0" smtClean="0"/>
              <a:t> </a:t>
            </a:r>
            <a:r>
              <a:rPr lang="en-US" b="1" dirty="0" err="1" smtClean="0"/>
              <a:t>világ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err="1" smtClean="0"/>
              <a:t>Tanult</a:t>
            </a:r>
            <a:r>
              <a:rPr lang="en-US" dirty="0" smtClean="0"/>
              <a:t> / </a:t>
            </a:r>
            <a:r>
              <a:rPr lang="en-US" dirty="0" err="1" smtClean="0"/>
              <a:t>öröklött</a:t>
            </a:r>
            <a:r>
              <a:rPr lang="en-US" dirty="0" smtClean="0"/>
              <a:t> / </a:t>
            </a:r>
            <a:r>
              <a:rPr lang="en-US" dirty="0" err="1" smtClean="0"/>
              <a:t>konstruált</a:t>
            </a:r>
            <a:r>
              <a:rPr lang="en-US" dirty="0" smtClean="0"/>
              <a:t> </a:t>
            </a:r>
            <a:r>
              <a:rPr lang="en-US" dirty="0" err="1" smtClean="0"/>
              <a:t>értékfogalmak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Sokféle</a:t>
            </a:r>
            <a:r>
              <a:rPr lang="en-US" dirty="0" smtClean="0"/>
              <a:t> </a:t>
            </a:r>
            <a:r>
              <a:rPr lang="en-US" dirty="0" err="1" smtClean="0"/>
              <a:t>érték</a:t>
            </a:r>
            <a:r>
              <a:rPr lang="en-US" dirty="0" smtClean="0"/>
              <a:t>, </a:t>
            </a:r>
            <a:r>
              <a:rPr lang="en-US" dirty="0" err="1" smtClean="0"/>
              <a:t>dilemmák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Implicit (tacit) </a:t>
            </a:r>
            <a:r>
              <a:rPr lang="en-US" dirty="0" err="1" smtClean="0"/>
              <a:t>tudás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7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Tantárgyi</a:t>
            </a:r>
            <a:r>
              <a:rPr lang="en-US" dirty="0" smtClean="0"/>
              <a:t> </a:t>
            </a:r>
            <a:r>
              <a:rPr lang="en-US" dirty="0" err="1" smtClean="0"/>
              <a:t>koncepció</a:t>
            </a:r>
            <a:r>
              <a:rPr lang="en-US" dirty="0" smtClean="0"/>
              <a:t> 2. – 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58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“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Az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 smtClean="0">
                <a:latin typeface="Baskerville" charset="0"/>
                <a:ea typeface="Baskerville" charset="0"/>
                <a:cs typeface="Baskerville" charset="0"/>
              </a:rPr>
              <a:t>erkö̈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lcsi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nevelés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a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minden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emberben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jelen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lévő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erkölcsi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érzék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kiművelését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jelenti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;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ami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nem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kifejezetten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egyik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vagy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másik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tantárgy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feladata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.</a:t>
            </a: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”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latin typeface="Baskerville" charset="0"/>
                <a:ea typeface="Baskerville" charset="0"/>
                <a:cs typeface="Baskerville" charset="0"/>
              </a:rPr>
              <a:t>“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Nem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kész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válaszokat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kínál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hanem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a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kérdések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felismerésére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és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értelmezésére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törekszik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. A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morális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helytállás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értelmének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b="1" dirty="0" err="1">
                <a:latin typeface="Baskerville" charset="0"/>
                <a:ea typeface="Baskerville" charset="0"/>
                <a:cs typeface="Baskerville" charset="0"/>
              </a:rPr>
              <a:t>sokoldalú</a:t>
            </a:r>
            <a:r>
              <a:rPr lang="en-US" altLang="ja-JP" b="1" dirty="0">
                <a:latin typeface="Baskerville" charset="0"/>
                <a:ea typeface="Baskerville" charset="0"/>
                <a:cs typeface="Baskerville" charset="0"/>
              </a:rPr>
              <a:t>́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megvilágításával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segít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különbséget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tenni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jó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́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és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rossz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döntés</a:t>
            </a:r>
            <a:r>
              <a:rPr lang="en-US" altLang="ja-JP" dirty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US" altLang="ja-JP" dirty="0" err="1">
                <a:latin typeface="Baskerville" charset="0"/>
                <a:ea typeface="Baskerville" charset="0"/>
                <a:cs typeface="Baskerville" charset="0"/>
              </a:rPr>
              <a:t>között</a:t>
            </a:r>
            <a:r>
              <a:rPr lang="en-US" altLang="ja-JP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  <a:r>
              <a:rPr lang="en-US" altLang="en-US" dirty="0" smtClean="0">
                <a:latin typeface="Baskerville" charset="0"/>
                <a:ea typeface="Baskerville" charset="0"/>
                <a:cs typeface="Baskerville" charset="0"/>
              </a:rPr>
              <a:t>“</a:t>
            </a:r>
            <a:endParaRPr lang="en-US" altLang="ja-JP" dirty="0">
              <a:ea typeface="ＭＳ Ｐゴシック" charset="-128"/>
            </a:endParaRPr>
          </a:p>
          <a:p>
            <a:pPr marL="0" indent="0">
              <a:buNone/>
            </a:pPr>
            <a:r>
              <a:rPr lang="hu-HU" altLang="en-US" dirty="0">
                <a:ea typeface="ＭＳ Ｐゴシック" charset="-128"/>
              </a:rPr>
              <a:t>(Lányi András, Kamarás István</a:t>
            </a:r>
            <a:r>
              <a:rPr lang="hu-HU" altLang="en-US" dirty="0" smtClean="0">
                <a:ea typeface="ＭＳ Ｐゴシック" charset="-128"/>
              </a:rPr>
              <a:t>)</a:t>
            </a:r>
            <a:endParaRPr lang="hu-HU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71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Tantárgyi</a:t>
            </a:r>
            <a:r>
              <a:rPr lang="en-US" dirty="0"/>
              <a:t> </a:t>
            </a:r>
            <a:r>
              <a:rPr lang="en-US" dirty="0" err="1"/>
              <a:t>koncepció</a:t>
            </a:r>
            <a:r>
              <a:rPr lang="en-US" dirty="0"/>
              <a:t> </a:t>
            </a:r>
            <a:r>
              <a:rPr lang="en-US" dirty="0" smtClean="0"/>
              <a:t>3. </a:t>
            </a:r>
            <a:r>
              <a:rPr lang="en-US" dirty="0"/>
              <a:t>– </a:t>
            </a:r>
            <a:r>
              <a:rPr lang="en-US" dirty="0" err="1"/>
              <a:t>K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altLang="en-US" dirty="0">
                <a:ea typeface="ＭＳ Ｐゴシック" charset="-128"/>
              </a:rPr>
              <a:t>“</a:t>
            </a:r>
            <a:r>
              <a:rPr lang="it-IT" altLang="ja-JP" dirty="0">
                <a:ea typeface="ＭＳ Ｐゴシック" charset="-128"/>
              </a:rPr>
              <a:t>… </a:t>
            </a:r>
            <a:r>
              <a:rPr lang="it-IT" altLang="ja-JP" dirty="0" err="1">
                <a:ea typeface="ＭＳ Ｐゴシック" charset="-128"/>
              </a:rPr>
              <a:t>az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értékek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és</a:t>
            </a:r>
            <a:r>
              <a:rPr lang="it-IT" altLang="ja-JP" dirty="0">
                <a:ea typeface="ＭＳ Ｐゴシック" charset="-128"/>
              </a:rPr>
              <a:t> a </a:t>
            </a:r>
            <a:r>
              <a:rPr lang="it-IT" altLang="ja-JP" dirty="0" err="1">
                <a:ea typeface="ＭＳ Ｐゴシック" charset="-128"/>
              </a:rPr>
              <a:t>normák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megítélése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minden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korban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gyakran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képezte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i="1" dirty="0">
                <a:ea typeface="ＭＳ Ｐゴシック" charset="-128"/>
              </a:rPr>
              <a:t>vita </a:t>
            </a:r>
            <a:r>
              <a:rPr lang="it-IT" altLang="ja-JP" i="1" dirty="0" err="1">
                <a:ea typeface="ＭＳ Ｐゴシック" charset="-128"/>
              </a:rPr>
              <a:t>és</a:t>
            </a:r>
            <a:r>
              <a:rPr lang="it-IT" altLang="ja-JP" i="1" dirty="0">
                <a:ea typeface="ＭＳ Ｐゴシック" charset="-128"/>
              </a:rPr>
              <a:t> </a:t>
            </a:r>
            <a:r>
              <a:rPr lang="it-IT" altLang="ja-JP" i="1" dirty="0" err="1">
                <a:ea typeface="ＭＳ Ｐゴシック" charset="-128"/>
              </a:rPr>
              <a:t>egyeztetés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tárgyát</a:t>
            </a:r>
            <a:r>
              <a:rPr lang="it-IT" altLang="ja-JP" dirty="0">
                <a:ea typeface="ＭＳ Ｐゴシック" charset="-128"/>
              </a:rPr>
              <a:t> a </a:t>
            </a:r>
            <a:r>
              <a:rPr lang="it-IT" altLang="ja-JP" dirty="0" err="1">
                <a:ea typeface="ＭＳ Ｐゴシック" charset="-128"/>
              </a:rPr>
              <a:t>közösségeken</a:t>
            </a:r>
            <a:r>
              <a:rPr lang="it-IT" altLang="ja-JP" dirty="0">
                <a:ea typeface="ＭＳ Ｐゴシック" charset="-128"/>
              </a:rPr>
              <a:t> </a:t>
            </a:r>
            <a:r>
              <a:rPr lang="it-IT" altLang="ja-JP" dirty="0" err="1">
                <a:ea typeface="ＭＳ Ｐゴシック" charset="-128"/>
              </a:rPr>
              <a:t>belül</a:t>
            </a:r>
            <a:r>
              <a:rPr lang="it-IT" altLang="en-US" dirty="0">
                <a:ea typeface="ＭＳ Ｐゴシック" charset="-128"/>
              </a:rPr>
              <a:t>”</a:t>
            </a:r>
            <a:endParaRPr lang="it-IT" altLang="ja-JP" dirty="0">
              <a:ea typeface="ＭＳ Ｐゴシック" charset="-128"/>
            </a:endParaRPr>
          </a:p>
          <a:p>
            <a:pPr marL="0" indent="0">
              <a:buNone/>
            </a:pPr>
            <a:r>
              <a:rPr lang="it-IT" altLang="en-US" dirty="0">
                <a:ea typeface="ＭＳ Ｐゴシック" charset="-128"/>
              </a:rPr>
              <a:t>“…</a:t>
            </a:r>
            <a:r>
              <a:rPr lang="it-IT" altLang="en-US" dirty="0" err="1">
                <a:ea typeface="ＭＳ Ｐゴシック" charset="-128"/>
              </a:rPr>
              <a:t>nem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elsősorban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ismeret</a:t>
            </a:r>
            <a:r>
              <a:rPr lang="it-IT" altLang="en-US" dirty="0">
                <a:ea typeface="ＭＳ Ｐゴシック" charset="-128"/>
              </a:rPr>
              <a:t>-, </a:t>
            </a:r>
            <a:r>
              <a:rPr lang="it-IT" altLang="en-US" dirty="0" err="1">
                <a:ea typeface="ＭＳ Ｐゴシック" charset="-128"/>
              </a:rPr>
              <a:t>hanem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sokkal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inkább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i="1" dirty="0" err="1">
                <a:ea typeface="ＭＳ Ｐゴシック" charset="-128"/>
              </a:rPr>
              <a:t>érték</a:t>
            </a:r>
            <a:r>
              <a:rPr lang="it-IT" altLang="en-US" i="1" dirty="0">
                <a:ea typeface="ＭＳ Ｐゴシック" charset="-128"/>
              </a:rPr>
              <a:t>- </a:t>
            </a:r>
            <a:r>
              <a:rPr lang="it-IT" altLang="en-US" i="1" dirty="0" err="1">
                <a:ea typeface="ＭＳ Ｐゴシック" charset="-128"/>
              </a:rPr>
              <a:t>és</a:t>
            </a:r>
            <a:r>
              <a:rPr lang="it-IT" altLang="en-US" i="1" dirty="0">
                <a:ea typeface="ＭＳ Ｐゴシック" charset="-128"/>
              </a:rPr>
              <a:t> </a:t>
            </a:r>
            <a:r>
              <a:rPr lang="it-IT" altLang="en-US" i="1" dirty="0" err="1">
                <a:ea typeface="ＭＳ Ｐゴシック" charset="-128"/>
              </a:rPr>
              <a:t>fejlesztésközpontú</a:t>
            </a:r>
            <a:r>
              <a:rPr lang="it-IT" altLang="en-US" dirty="0">
                <a:ea typeface="ＭＳ Ｐゴシック" charset="-128"/>
              </a:rPr>
              <a:t>.“</a:t>
            </a:r>
          </a:p>
          <a:p>
            <a:pPr marL="0" indent="0">
              <a:buNone/>
            </a:pPr>
            <a:r>
              <a:rPr lang="hu-HU" altLang="en-US" dirty="0">
                <a:ea typeface="ＭＳ Ｐゴシック" charset="-128"/>
              </a:rPr>
              <a:t>„</a:t>
            </a:r>
            <a:r>
              <a:rPr lang="it-IT" altLang="en-US" dirty="0" err="1">
                <a:ea typeface="ＭＳ Ｐゴシック" charset="-128"/>
              </a:rPr>
              <a:t>Az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erkölcstan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tanulókra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nem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közlések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befogadóiként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hanem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tanulási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folyamat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aktív</a:t>
            </a:r>
            <a:r>
              <a:rPr lang="it-IT" altLang="en-US" dirty="0">
                <a:ea typeface="ＭＳ Ｐゴシック" charset="-128"/>
              </a:rPr>
              <a:t> – </a:t>
            </a:r>
            <a:r>
              <a:rPr lang="it-IT" altLang="en-US" dirty="0" err="1">
                <a:ea typeface="ＭＳ Ｐゴシック" charset="-128"/>
              </a:rPr>
              <a:t>gondolkodó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kérdező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mérlegelő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próbálkozó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vitatkozó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és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útkereső</a:t>
            </a:r>
            <a:r>
              <a:rPr lang="it-IT" altLang="en-US" dirty="0">
                <a:ea typeface="ＭＳ Ｐゴシック" charset="-128"/>
              </a:rPr>
              <a:t> – </a:t>
            </a:r>
            <a:r>
              <a:rPr lang="it-IT" altLang="en-US" dirty="0" err="1">
                <a:ea typeface="ＭＳ Ｐゴシック" charset="-128"/>
              </a:rPr>
              <a:t>résztvevőiként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tekint</a:t>
            </a:r>
            <a:r>
              <a:rPr lang="it-IT" altLang="en-US" dirty="0">
                <a:ea typeface="ＭＳ Ｐゴシック" charset="-128"/>
              </a:rPr>
              <a:t>.</a:t>
            </a:r>
            <a:r>
              <a:rPr lang="hu-HU" altLang="en-US" dirty="0">
                <a:ea typeface="ＭＳ Ｐゴシック" charset="-128"/>
              </a:rPr>
              <a:t>”</a:t>
            </a:r>
            <a:endParaRPr lang="it-IT" altLang="ja-JP" dirty="0">
              <a:ea typeface="ＭＳ Ｐゴシック" charset="-128"/>
            </a:endParaRPr>
          </a:p>
          <a:p>
            <a:pPr marL="0" indent="0">
              <a:buNone/>
            </a:pPr>
            <a:r>
              <a:rPr lang="it-IT" altLang="en-US" dirty="0">
                <a:ea typeface="ＭＳ Ｐゴシック" charset="-128"/>
              </a:rPr>
              <a:t>“A </a:t>
            </a:r>
            <a:r>
              <a:rPr lang="it-IT" altLang="en-US" dirty="0" err="1">
                <a:ea typeface="ＭＳ Ｐゴシック" charset="-128"/>
              </a:rPr>
              <a:t>tantárgy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i="1" dirty="0" err="1">
                <a:ea typeface="ＭＳ Ｐゴシック" charset="-128"/>
              </a:rPr>
              <a:t>középpontjában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formálódó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gyermeki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személyiség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áll</a:t>
            </a:r>
            <a:r>
              <a:rPr lang="it-IT" altLang="en-US" dirty="0">
                <a:ea typeface="ＭＳ Ｐゴシック" charset="-128"/>
              </a:rPr>
              <a:t> – testi, </a:t>
            </a:r>
            <a:r>
              <a:rPr lang="it-IT" altLang="en-US" dirty="0" err="1">
                <a:ea typeface="ＭＳ Ｐゴシック" charset="-128"/>
              </a:rPr>
              <a:t>szellemi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és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lelki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értelemben</a:t>
            </a:r>
            <a:r>
              <a:rPr lang="it-IT" altLang="en-US" dirty="0">
                <a:ea typeface="ＭＳ Ｐゴシック" charset="-128"/>
              </a:rPr>
              <a:t>. </a:t>
            </a:r>
            <a:r>
              <a:rPr lang="it-IT" altLang="en-US" dirty="0" err="1">
                <a:ea typeface="ＭＳ Ｐゴシック" charset="-128"/>
              </a:rPr>
              <a:t>Ez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határozza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meg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tanulás-tanítás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folyamatát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illetve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tartalmának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szerkezetét</a:t>
            </a:r>
            <a:r>
              <a:rPr lang="it-IT" altLang="en-US" dirty="0">
                <a:ea typeface="ＭＳ Ｐゴシック" charset="-128"/>
              </a:rPr>
              <a:t>.“</a:t>
            </a:r>
            <a:endParaRPr lang="it-IT" altLang="ja-JP" dirty="0">
              <a:ea typeface="ＭＳ Ｐゴシック" charset="-128"/>
            </a:endParaRPr>
          </a:p>
          <a:p>
            <a:pPr marL="0" indent="0">
              <a:buNone/>
            </a:pPr>
            <a:r>
              <a:rPr lang="it-IT" altLang="en-US" dirty="0">
                <a:ea typeface="ＭＳ Ｐゴシック" charset="-128"/>
              </a:rPr>
              <a:t>“A </a:t>
            </a:r>
            <a:r>
              <a:rPr lang="it-IT" altLang="en-US" dirty="0" err="1">
                <a:ea typeface="ＭＳ Ｐゴシック" charset="-128"/>
              </a:rPr>
              <a:t>tananyag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tartalma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inkább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épül</a:t>
            </a:r>
            <a:r>
              <a:rPr lang="it-IT" altLang="en-US" dirty="0">
                <a:ea typeface="ＭＳ Ｐゴシック" charset="-128"/>
              </a:rPr>
              <a:t> a </a:t>
            </a:r>
            <a:r>
              <a:rPr lang="it-IT" altLang="en-US" dirty="0" err="1">
                <a:ea typeface="ＭＳ Ｐゴシック" charset="-128"/>
              </a:rPr>
              <a:t>hétköznapi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életből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merített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és</a:t>
            </a:r>
            <a:r>
              <a:rPr lang="it-IT" altLang="en-US" dirty="0">
                <a:ea typeface="ＭＳ Ｐゴシック" charset="-128"/>
              </a:rPr>
              <a:t> oda </a:t>
            </a:r>
            <a:r>
              <a:rPr lang="it-IT" altLang="en-US" dirty="0" err="1">
                <a:ea typeface="ＭＳ Ｐゴシック" charset="-128"/>
              </a:rPr>
              <a:t>visszacsatolható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dirty="0" err="1">
                <a:ea typeface="ＭＳ Ｐゴシック" charset="-128"/>
              </a:rPr>
              <a:t>tapasztalatokra</a:t>
            </a:r>
            <a:r>
              <a:rPr lang="it-IT" altLang="en-US" dirty="0">
                <a:ea typeface="ＭＳ Ｐゴシック" charset="-128"/>
              </a:rPr>
              <a:t>, </a:t>
            </a:r>
            <a:r>
              <a:rPr lang="it-IT" altLang="en-US" dirty="0" err="1">
                <a:ea typeface="ＭＳ Ｐゴシック" charset="-128"/>
              </a:rPr>
              <a:t>illetve</a:t>
            </a:r>
            <a:r>
              <a:rPr lang="it-IT" altLang="en-US" dirty="0">
                <a:ea typeface="ＭＳ Ｐゴシック" charset="-128"/>
              </a:rPr>
              <a:t> </a:t>
            </a:r>
            <a:r>
              <a:rPr lang="it-IT" altLang="en-US" i="1" dirty="0" err="1">
                <a:ea typeface="ＭＳ Ｐゴシック" charset="-128"/>
              </a:rPr>
              <a:t>személyes</a:t>
            </a:r>
            <a:r>
              <a:rPr lang="it-IT" altLang="en-US" i="1" dirty="0">
                <a:ea typeface="ＭＳ Ｐゴシック" charset="-128"/>
              </a:rPr>
              <a:t> </a:t>
            </a:r>
            <a:r>
              <a:rPr lang="it-IT" altLang="en-US" i="1" dirty="0" err="1" smtClean="0">
                <a:ea typeface="ＭＳ Ｐゴシック" charset="-128"/>
              </a:rPr>
              <a:t>élményekre</a:t>
            </a:r>
            <a:r>
              <a:rPr lang="it-IT" altLang="en-US" i="1" dirty="0">
                <a:ea typeface="ＭＳ Ｐゴシック" charset="-128"/>
              </a:rPr>
              <a:t>”</a:t>
            </a:r>
          </a:p>
          <a:p>
            <a:pPr marL="0" indent="0">
              <a:buNone/>
            </a:pPr>
            <a:r>
              <a:rPr lang="hu-HU" altLang="en-US" b="1" dirty="0" smtClean="0">
                <a:ea typeface="ＭＳ Ｐゴシック" charset="-128"/>
              </a:rPr>
              <a:t>Kerettantervi bevezető – tantárgy megalapozása / </a:t>
            </a:r>
            <a:r>
              <a:rPr lang="hu-HU" altLang="en-US" b="1" dirty="0" smtClean="0">
                <a:ea typeface="ＭＳ Ｐゴシック" charset="-128"/>
              </a:rPr>
              <a:t>A tartalom k</a:t>
            </a:r>
            <a:r>
              <a:rPr lang="hu-HU" altLang="en-US" b="1" dirty="0" smtClean="0">
                <a:ea typeface="ＭＳ Ｐゴシック" charset="-128"/>
              </a:rPr>
              <a:t>érdésekben íródott</a:t>
            </a:r>
            <a:endParaRPr lang="hu-HU" altLang="en-US" b="1" dirty="0">
              <a:ea typeface="ＭＳ Ｐゴシック" charset="-12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28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1432</Words>
  <Application>Microsoft Macintosh PowerPoint</Application>
  <PresentationFormat>Widescreen</PresentationFormat>
  <Paragraphs>235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Baskerville</vt:lpstr>
      <vt:lpstr>Calibri</vt:lpstr>
      <vt:lpstr>Garamond</vt:lpstr>
      <vt:lpstr>Geneva</vt:lpstr>
      <vt:lpstr>Impact</vt:lpstr>
      <vt:lpstr>ＭＳ Ｐゴシック</vt:lpstr>
      <vt:lpstr>Times New Roman</vt:lpstr>
      <vt:lpstr>Arial</vt:lpstr>
      <vt:lpstr>Organic</vt:lpstr>
      <vt:lpstr>Az erkölcstan (etika) tantárgy tanítása</vt:lpstr>
      <vt:lpstr>Bevezető kérdések a hallgatókhoz</vt:lpstr>
      <vt:lpstr>Története</vt:lpstr>
      <vt:lpstr>A tantárgy célja  Erkölcsi nevelés</vt:lpstr>
      <vt:lpstr>Vita</vt:lpstr>
      <vt:lpstr>Hogyan tudjuk fejleszteni az erkölcsi tudást?</vt:lpstr>
      <vt:lpstr>Tantárgyi koncepció 1.</vt:lpstr>
      <vt:lpstr>Tantárgyi koncepció 2. – Nat</vt:lpstr>
      <vt:lpstr>Tantárgyi koncepció 3. – Kt</vt:lpstr>
      <vt:lpstr>Hogyan alakul ki az egyénben az erkölcs?</vt:lpstr>
      <vt:lpstr>Tantárgyi koncepció 4.</vt:lpstr>
      <vt:lpstr>Tantárgyi koncepció 5. </vt:lpstr>
      <vt:lpstr>A pedagógus szerepe</vt:lpstr>
      <vt:lpstr>A tanulás területei</vt:lpstr>
      <vt:lpstr>Tantárgyi tartalom</vt:lpstr>
      <vt:lpstr>Kerettantervi szerkezet</vt:lpstr>
      <vt:lpstr>Tematikai háló – példa  2. témakör Én és a társaim</vt:lpstr>
      <vt:lpstr>Tanítás alapjai</vt:lpstr>
      <vt:lpstr>Tanítás menete</vt:lpstr>
      <vt:lpstr>Óratervezés, felépítés</vt:lpstr>
      <vt:lpstr>Fő módszerek</vt:lpstr>
      <vt:lpstr>Módszertani kérdések</vt:lpstr>
      <vt:lpstr>Módszertani kérdések</vt:lpstr>
      <vt:lpstr>Módszertani kérdések</vt:lpstr>
      <vt:lpstr>Tankönyvek alsó tagozaton</vt:lpstr>
      <vt:lpstr>Az én világom</vt:lpstr>
      <vt:lpstr>PowerPoint Presentation</vt:lpstr>
      <vt:lpstr>PowerPoint Presentation</vt:lpstr>
      <vt:lpstr>PowerPoint Presentation</vt:lpstr>
      <vt:lpstr>Támogató honlap</vt:lpstr>
      <vt:lpstr>Menü</vt:lpstr>
      <vt:lpstr>Segédletek és tanácsok  Az én világom tanításához</vt:lpstr>
      <vt:lpstr>Köszönöm a figyelmet!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erkölcstan (etika) tantárgy tanítása</dc:title>
  <dc:creator>FA</dc:creator>
  <cp:lastModifiedBy>FA</cp:lastModifiedBy>
  <cp:revision>23</cp:revision>
  <cp:lastPrinted>2016-09-20T08:30:06Z</cp:lastPrinted>
  <dcterms:created xsi:type="dcterms:W3CDTF">2016-09-20T05:57:48Z</dcterms:created>
  <dcterms:modified xsi:type="dcterms:W3CDTF">2016-09-21T09:13:32Z</dcterms:modified>
</cp:coreProperties>
</file>